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58" r:id="rId3"/>
    <p:sldId id="259" r:id="rId4"/>
    <p:sldId id="260" r:id="rId5"/>
    <p:sldId id="261" r:id="rId6"/>
    <p:sldId id="262" r:id="rId7"/>
    <p:sldId id="263" r:id="rId8"/>
    <p:sldId id="264" r:id="rId9"/>
    <p:sldId id="266" r:id="rId10"/>
    <p:sldId id="267" r:id="rId11"/>
    <p:sldId id="268" r:id="rId12"/>
    <p:sldId id="269" r:id="rId13"/>
    <p:sldId id="270" r:id="rId1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10E0C5-EAE8-4C2C-9E8C-72FC39B93D69}" type="datetimeFigureOut">
              <a:rPr lang="it-IT" smtClean="0"/>
              <a:pPr/>
              <a:t>08/05/2016</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53ED80-18A9-4EBF-85C0-66B1B1BD402A}" type="slidenum">
              <a:rPr lang="it-IT" smtClean="0"/>
              <a:pPr/>
              <a:t>‹N›</a:t>
            </a:fld>
            <a:endParaRPr lang="it-IT"/>
          </a:p>
        </p:txBody>
      </p:sp>
    </p:spTree>
    <p:extLst>
      <p:ext uri="{BB962C8B-B14F-4D97-AF65-F5344CB8AC3E}">
        <p14:creationId xmlns:p14="http://schemas.microsoft.com/office/powerpoint/2010/main" val="14507254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000" dirty="0" smtClean="0">
                <a:solidFill>
                  <a:srgbClr val="000000"/>
                </a:solidFill>
              </a:rPr>
              <a:t>Modulo:</a:t>
            </a:r>
            <a:r>
              <a:rPr lang="it-IT" dirty="0" smtClean="0">
                <a:solidFill>
                  <a:srgbClr val="000000"/>
                </a:solidFill>
              </a:rPr>
              <a:t> </a:t>
            </a:r>
            <a:r>
              <a:rPr lang="it-IT" b="1" i="1" dirty="0" smtClean="0">
                <a:solidFill>
                  <a:srgbClr val="000000"/>
                </a:solidFill>
                <a:latin typeface="Book Antiqua" panose="02040602050305030304" pitchFamily="18" charset="0"/>
              </a:rPr>
              <a:t>Legislazione del Lavoro- </a:t>
            </a:r>
            <a:r>
              <a:rPr lang="it-IT" b="0" i="1" dirty="0" smtClean="0">
                <a:solidFill>
                  <a:srgbClr val="000000"/>
                </a:solidFill>
                <a:latin typeface="Book Antiqua" panose="02040602050305030304" pitchFamily="18" charset="0"/>
              </a:rPr>
              <a:t>Forme di lavoro alternative: Le agenzie per la somministrazione del lavoro e i voucher</a:t>
            </a:r>
            <a:endParaRPr lang="it-IT" b="0" i="1" dirty="0" smtClean="0">
              <a:solidFill>
                <a:srgbClr val="000000"/>
              </a:solidFill>
              <a:effectLst>
                <a:outerShdw blurRad="38100" dist="38100" dir="2700000" algn="tl">
                  <a:srgbClr val="000000">
                    <a:alpha val="43137"/>
                  </a:srgbClr>
                </a:outerShdw>
              </a:effectLst>
              <a:latin typeface="Book Antiqua" panose="02040602050305030304" pitchFamily="18" charset="0"/>
            </a:endParaRPr>
          </a:p>
          <a:p>
            <a:endParaRPr lang="it-IT" dirty="0"/>
          </a:p>
        </p:txBody>
      </p:sp>
      <p:sp>
        <p:nvSpPr>
          <p:cNvPr id="4" name="Segnaposto numero diapositiva 3"/>
          <p:cNvSpPr>
            <a:spLocks noGrp="1"/>
          </p:cNvSpPr>
          <p:nvPr>
            <p:ph type="sldNum" sz="quarter" idx="10"/>
          </p:nvPr>
        </p:nvSpPr>
        <p:spPr/>
        <p:txBody>
          <a:bodyPr/>
          <a:lstStyle/>
          <a:p>
            <a:fld id="{FF53ED80-18A9-4EBF-85C0-66B1B1BD402A}" type="slidenum">
              <a:rPr lang="it-IT" smtClean="0"/>
              <a:pPr/>
              <a:t>1</a:t>
            </a:fld>
            <a:endParaRPr lang="it-IT"/>
          </a:p>
        </p:txBody>
      </p:sp>
    </p:spTree>
    <p:extLst>
      <p:ext uri="{BB962C8B-B14F-4D97-AF65-F5344CB8AC3E}">
        <p14:creationId xmlns:p14="http://schemas.microsoft.com/office/powerpoint/2010/main" val="39254181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dirty="0" smtClean="0">
                <a:ln>
                  <a:noFill/>
                </a:ln>
                <a:solidFill>
                  <a:srgbClr val="000000"/>
                </a:solidFill>
                <a:effectLst/>
                <a:uLnTx/>
                <a:uFillTx/>
                <a:latin typeface="+mn-lt"/>
              </a:rPr>
              <a:t>Modulo:</a:t>
            </a:r>
            <a:r>
              <a:rPr kumimoji="0" lang="it-IT" sz="1200" b="0" i="0" u="none" strike="noStrike" kern="1200" cap="none" spc="0" normalizeH="0" baseline="0" noProof="0" dirty="0" smtClean="0">
                <a:ln>
                  <a:noFill/>
                </a:ln>
                <a:solidFill>
                  <a:srgbClr val="000000"/>
                </a:solidFill>
                <a:effectLst/>
                <a:uLnTx/>
                <a:uFillTx/>
                <a:latin typeface="+mn-lt"/>
              </a:rPr>
              <a:t> </a:t>
            </a:r>
            <a:r>
              <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rPr>
              <a:t>Legislazione del Lavoro- </a:t>
            </a:r>
            <a:r>
              <a:rPr lang="it-IT" b="0" i="1" dirty="0" smtClean="0">
                <a:solidFill>
                  <a:srgbClr val="000000"/>
                </a:solidFill>
                <a:latin typeface="Book Antiqua" panose="02040602050305030304" pitchFamily="18" charset="0"/>
              </a:rPr>
              <a:t>Forme di lavoro alternative: Le agenzie per la somministrazione del lavoro e i voucher</a:t>
            </a:r>
            <a:endParaRPr kumimoji="0" lang="it-IT" sz="1200" b="0" i="1"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Book Antiqua" panose="0204060205030503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200" b="0" i="1"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Book Antiqua" panose="0204060205030503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endParaRPr>
          </a:p>
          <a:p>
            <a:endParaRPr lang="it-IT" dirty="0"/>
          </a:p>
        </p:txBody>
      </p:sp>
      <p:sp>
        <p:nvSpPr>
          <p:cNvPr id="4" name="Segnaposto numero diapositiva 3"/>
          <p:cNvSpPr>
            <a:spLocks noGrp="1"/>
          </p:cNvSpPr>
          <p:nvPr>
            <p:ph type="sldNum" sz="quarter" idx="10"/>
          </p:nvPr>
        </p:nvSpPr>
        <p:spPr/>
        <p:txBody>
          <a:bodyPr/>
          <a:lstStyle/>
          <a:p>
            <a:fld id="{FF53ED80-18A9-4EBF-85C0-66B1B1BD402A}" type="slidenum">
              <a:rPr lang="it-IT" smtClean="0">
                <a:solidFill>
                  <a:prstClr val="black"/>
                </a:solidFill>
              </a:rPr>
              <a:pPr/>
              <a:t>10</a:t>
            </a:fld>
            <a:endParaRPr lang="it-IT">
              <a:solidFill>
                <a:prstClr val="black"/>
              </a:solidFill>
            </a:endParaRPr>
          </a:p>
        </p:txBody>
      </p:sp>
    </p:spTree>
    <p:extLst>
      <p:ext uri="{BB962C8B-B14F-4D97-AF65-F5344CB8AC3E}">
        <p14:creationId xmlns:p14="http://schemas.microsoft.com/office/powerpoint/2010/main" val="14764262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dirty="0" smtClean="0">
                <a:ln>
                  <a:noFill/>
                </a:ln>
                <a:solidFill>
                  <a:srgbClr val="000000"/>
                </a:solidFill>
                <a:effectLst/>
                <a:uLnTx/>
                <a:uFillTx/>
                <a:latin typeface="+mn-lt"/>
              </a:rPr>
              <a:t>Modulo:</a:t>
            </a:r>
            <a:r>
              <a:rPr kumimoji="0" lang="it-IT" sz="1200" b="0" i="0" u="none" strike="noStrike" kern="1200" cap="none" spc="0" normalizeH="0" baseline="0" noProof="0" dirty="0" smtClean="0">
                <a:ln>
                  <a:noFill/>
                </a:ln>
                <a:solidFill>
                  <a:srgbClr val="000000"/>
                </a:solidFill>
                <a:effectLst/>
                <a:uLnTx/>
                <a:uFillTx/>
                <a:latin typeface="+mn-lt"/>
              </a:rPr>
              <a:t> </a:t>
            </a:r>
            <a:r>
              <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rPr>
              <a:t>Legislazione del Lavoro- </a:t>
            </a:r>
            <a:r>
              <a:rPr lang="it-IT" b="0" i="1" dirty="0" smtClean="0">
                <a:solidFill>
                  <a:srgbClr val="000000"/>
                </a:solidFill>
                <a:latin typeface="Book Antiqua" panose="02040602050305030304" pitchFamily="18" charset="0"/>
              </a:rPr>
              <a:t>Forme di lavoro alternative: Le agenzie per la somministrazione del lavoro e i voucher</a:t>
            </a:r>
            <a:endParaRPr kumimoji="0" lang="it-IT" sz="1200" b="0" i="1"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Book Antiqua" panose="0204060205030503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endParaRPr>
          </a:p>
          <a:p>
            <a:endParaRPr lang="it-IT" dirty="0"/>
          </a:p>
        </p:txBody>
      </p:sp>
      <p:sp>
        <p:nvSpPr>
          <p:cNvPr id="4" name="Segnaposto numero diapositiva 3"/>
          <p:cNvSpPr>
            <a:spLocks noGrp="1"/>
          </p:cNvSpPr>
          <p:nvPr>
            <p:ph type="sldNum" sz="quarter" idx="10"/>
          </p:nvPr>
        </p:nvSpPr>
        <p:spPr/>
        <p:txBody>
          <a:bodyPr/>
          <a:lstStyle/>
          <a:p>
            <a:fld id="{FF53ED80-18A9-4EBF-85C0-66B1B1BD402A}" type="slidenum">
              <a:rPr lang="it-IT" smtClean="0">
                <a:solidFill>
                  <a:prstClr val="black"/>
                </a:solidFill>
              </a:rPr>
              <a:pPr/>
              <a:t>11</a:t>
            </a:fld>
            <a:endParaRPr lang="it-IT">
              <a:solidFill>
                <a:prstClr val="black"/>
              </a:solidFill>
            </a:endParaRPr>
          </a:p>
        </p:txBody>
      </p:sp>
    </p:spTree>
    <p:extLst>
      <p:ext uri="{BB962C8B-B14F-4D97-AF65-F5344CB8AC3E}">
        <p14:creationId xmlns:p14="http://schemas.microsoft.com/office/powerpoint/2010/main" val="20632285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dirty="0" smtClean="0">
                <a:ln>
                  <a:noFill/>
                </a:ln>
                <a:solidFill>
                  <a:srgbClr val="000000"/>
                </a:solidFill>
                <a:effectLst/>
                <a:uLnTx/>
                <a:uFillTx/>
                <a:latin typeface="+mn-lt"/>
              </a:rPr>
              <a:t>Modulo:</a:t>
            </a:r>
            <a:r>
              <a:rPr kumimoji="0" lang="it-IT" sz="1200" b="0" i="0" u="none" strike="noStrike" kern="1200" cap="none" spc="0" normalizeH="0" baseline="0" noProof="0" dirty="0" smtClean="0">
                <a:ln>
                  <a:noFill/>
                </a:ln>
                <a:solidFill>
                  <a:srgbClr val="000000"/>
                </a:solidFill>
                <a:effectLst/>
                <a:uLnTx/>
                <a:uFillTx/>
                <a:latin typeface="+mn-lt"/>
              </a:rPr>
              <a:t> </a:t>
            </a:r>
            <a:r>
              <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rPr>
              <a:t>Legislazione del Lavoro- </a:t>
            </a:r>
            <a:r>
              <a:rPr lang="it-IT" b="0" i="1" dirty="0" smtClean="0">
                <a:solidFill>
                  <a:srgbClr val="000000"/>
                </a:solidFill>
                <a:latin typeface="Book Antiqua" panose="02040602050305030304" pitchFamily="18" charset="0"/>
              </a:rPr>
              <a:t>Forme di lavoro alternative: Le agenzie per la somministrazione del lavoro e i voucher</a:t>
            </a:r>
            <a:endParaRPr kumimoji="0" lang="it-IT" sz="1200" b="0" i="1"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Book Antiqua" panose="0204060205030503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endParaRPr>
          </a:p>
          <a:p>
            <a:endParaRPr lang="it-IT" dirty="0"/>
          </a:p>
        </p:txBody>
      </p:sp>
      <p:sp>
        <p:nvSpPr>
          <p:cNvPr id="4" name="Segnaposto numero diapositiva 3"/>
          <p:cNvSpPr>
            <a:spLocks noGrp="1"/>
          </p:cNvSpPr>
          <p:nvPr>
            <p:ph type="sldNum" sz="quarter" idx="10"/>
          </p:nvPr>
        </p:nvSpPr>
        <p:spPr/>
        <p:txBody>
          <a:bodyPr/>
          <a:lstStyle/>
          <a:p>
            <a:fld id="{FF53ED80-18A9-4EBF-85C0-66B1B1BD402A}" type="slidenum">
              <a:rPr lang="it-IT" smtClean="0">
                <a:solidFill>
                  <a:prstClr val="black"/>
                </a:solidFill>
              </a:rPr>
              <a:pPr/>
              <a:t>12</a:t>
            </a:fld>
            <a:endParaRPr lang="it-IT">
              <a:solidFill>
                <a:prstClr val="black"/>
              </a:solidFill>
            </a:endParaRPr>
          </a:p>
        </p:txBody>
      </p:sp>
    </p:spTree>
    <p:extLst>
      <p:ext uri="{BB962C8B-B14F-4D97-AF65-F5344CB8AC3E}">
        <p14:creationId xmlns:p14="http://schemas.microsoft.com/office/powerpoint/2010/main" val="12315504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dirty="0" smtClean="0">
                <a:ln>
                  <a:noFill/>
                </a:ln>
                <a:solidFill>
                  <a:srgbClr val="000000"/>
                </a:solidFill>
                <a:effectLst/>
                <a:uLnTx/>
                <a:uFillTx/>
                <a:latin typeface="+mn-lt"/>
              </a:rPr>
              <a:t>Modulo:</a:t>
            </a:r>
            <a:r>
              <a:rPr kumimoji="0" lang="it-IT" sz="1200" b="0" i="0" u="none" strike="noStrike" kern="1200" cap="none" spc="0" normalizeH="0" baseline="0" noProof="0" dirty="0" smtClean="0">
                <a:ln>
                  <a:noFill/>
                </a:ln>
                <a:solidFill>
                  <a:srgbClr val="000000"/>
                </a:solidFill>
                <a:effectLst/>
                <a:uLnTx/>
                <a:uFillTx/>
                <a:latin typeface="+mn-lt"/>
              </a:rPr>
              <a:t> </a:t>
            </a:r>
            <a:r>
              <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rPr>
              <a:t>Legislazione del Lavoro- </a:t>
            </a:r>
            <a:r>
              <a:rPr lang="it-IT" b="0" i="1" dirty="0" smtClean="0">
                <a:solidFill>
                  <a:srgbClr val="000000"/>
                </a:solidFill>
                <a:latin typeface="Book Antiqua" panose="02040602050305030304" pitchFamily="18" charset="0"/>
              </a:rPr>
              <a:t>Forme di lavoro alternative: Le agenzie per la somministrazione del lavoro e i voucher</a:t>
            </a:r>
            <a:endParaRPr kumimoji="0" lang="it-IT" sz="1200" b="0" i="1"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Book Antiqua" panose="0204060205030503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200" b="0" i="1"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Book Antiqua" panose="02040602050305030304" pitchFamily="18" charset="0"/>
            </a:endParaRPr>
          </a:p>
          <a:p>
            <a:endParaRPr lang="it-IT" dirty="0"/>
          </a:p>
        </p:txBody>
      </p:sp>
      <p:sp>
        <p:nvSpPr>
          <p:cNvPr id="4" name="Segnaposto numero diapositiva 3"/>
          <p:cNvSpPr>
            <a:spLocks noGrp="1"/>
          </p:cNvSpPr>
          <p:nvPr>
            <p:ph type="sldNum" sz="quarter" idx="10"/>
          </p:nvPr>
        </p:nvSpPr>
        <p:spPr/>
        <p:txBody>
          <a:bodyPr/>
          <a:lstStyle/>
          <a:p>
            <a:fld id="{FF53ED80-18A9-4EBF-85C0-66B1B1BD402A}" type="slidenum">
              <a:rPr lang="it-IT" smtClean="0">
                <a:solidFill>
                  <a:prstClr val="black"/>
                </a:solidFill>
              </a:rPr>
              <a:pPr/>
              <a:t>13</a:t>
            </a:fld>
            <a:endParaRPr lang="it-IT">
              <a:solidFill>
                <a:prstClr val="black"/>
              </a:solidFill>
            </a:endParaRPr>
          </a:p>
        </p:txBody>
      </p:sp>
    </p:spTree>
    <p:extLst>
      <p:ext uri="{BB962C8B-B14F-4D97-AF65-F5344CB8AC3E}">
        <p14:creationId xmlns:p14="http://schemas.microsoft.com/office/powerpoint/2010/main" val="38282080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dirty="0" smtClean="0">
                <a:ln>
                  <a:noFill/>
                </a:ln>
                <a:solidFill>
                  <a:srgbClr val="000000"/>
                </a:solidFill>
                <a:effectLst/>
                <a:uLnTx/>
                <a:uFillTx/>
                <a:latin typeface="+mn-lt"/>
              </a:rPr>
              <a:t>Modulo:</a:t>
            </a:r>
            <a:r>
              <a:rPr kumimoji="0" lang="it-IT" sz="1200" b="0" i="0" u="none" strike="noStrike" kern="1200" cap="none" spc="0" normalizeH="0" baseline="0" noProof="0" dirty="0" smtClean="0">
                <a:ln>
                  <a:noFill/>
                </a:ln>
                <a:solidFill>
                  <a:srgbClr val="000000"/>
                </a:solidFill>
                <a:effectLst/>
                <a:uLnTx/>
                <a:uFillTx/>
                <a:latin typeface="+mn-lt"/>
              </a:rPr>
              <a:t> </a:t>
            </a:r>
            <a:r>
              <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rPr>
              <a:t>Legislazione del Lavoro- </a:t>
            </a:r>
            <a:r>
              <a:rPr lang="it-IT" b="0" i="1" dirty="0" smtClean="0">
                <a:solidFill>
                  <a:srgbClr val="000000"/>
                </a:solidFill>
                <a:latin typeface="Book Antiqua" panose="02040602050305030304" pitchFamily="18" charset="0"/>
              </a:rPr>
              <a:t>Forme di lavoro alternative: Le agenzie per la somministrazione del lavoro e i voucher</a:t>
            </a:r>
            <a:endParaRPr lang="it-IT" b="0" i="1" dirty="0" smtClean="0">
              <a:solidFill>
                <a:srgbClr val="000000"/>
              </a:solidFill>
              <a:effectLst>
                <a:outerShdw blurRad="38100" dist="38100" dir="2700000" algn="tl">
                  <a:srgbClr val="000000">
                    <a:alpha val="43137"/>
                  </a:srgbClr>
                </a:outerShdw>
              </a:effectLst>
              <a:latin typeface="Book Antiqua" panose="02040602050305030304" pitchFamily="18" charset="0"/>
            </a:endParaRPr>
          </a:p>
          <a:p>
            <a:endParaRPr lang="it-IT"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it-IT" b="1" i="1" dirty="0" smtClean="0">
              <a:solidFill>
                <a:srgbClr val="000000"/>
              </a:solidFill>
              <a:latin typeface="Book Antiqua" panose="02040602050305030304" pitchFamily="18" charset="0"/>
            </a:endParaRPr>
          </a:p>
          <a:p>
            <a:endParaRPr lang="it-IT" dirty="0"/>
          </a:p>
        </p:txBody>
      </p:sp>
      <p:sp>
        <p:nvSpPr>
          <p:cNvPr id="4" name="Segnaposto numero diapositiva 3"/>
          <p:cNvSpPr>
            <a:spLocks noGrp="1"/>
          </p:cNvSpPr>
          <p:nvPr>
            <p:ph type="sldNum" sz="quarter" idx="10"/>
          </p:nvPr>
        </p:nvSpPr>
        <p:spPr/>
        <p:txBody>
          <a:bodyPr/>
          <a:lstStyle/>
          <a:p>
            <a:fld id="{FF53ED80-18A9-4EBF-85C0-66B1B1BD402A}" type="slidenum">
              <a:rPr lang="it-IT" smtClean="0"/>
              <a:pPr/>
              <a:t>2</a:t>
            </a:fld>
            <a:endParaRPr lang="it-IT"/>
          </a:p>
        </p:txBody>
      </p:sp>
    </p:spTree>
    <p:extLst>
      <p:ext uri="{BB962C8B-B14F-4D97-AF65-F5344CB8AC3E}">
        <p14:creationId xmlns:p14="http://schemas.microsoft.com/office/powerpoint/2010/main" val="37110343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dirty="0" smtClean="0">
                <a:ln>
                  <a:noFill/>
                </a:ln>
                <a:solidFill>
                  <a:srgbClr val="000000"/>
                </a:solidFill>
                <a:effectLst/>
                <a:uLnTx/>
                <a:uFillTx/>
                <a:latin typeface="+mn-lt"/>
              </a:rPr>
              <a:t>Modulo:</a:t>
            </a:r>
            <a:r>
              <a:rPr kumimoji="0" lang="it-IT" sz="1200" b="0" i="0" u="none" strike="noStrike" kern="1200" cap="none" spc="0" normalizeH="0" baseline="0" noProof="0" dirty="0" smtClean="0">
                <a:ln>
                  <a:noFill/>
                </a:ln>
                <a:solidFill>
                  <a:srgbClr val="000000"/>
                </a:solidFill>
                <a:effectLst/>
                <a:uLnTx/>
                <a:uFillTx/>
                <a:latin typeface="+mn-lt"/>
              </a:rPr>
              <a:t> </a:t>
            </a:r>
            <a:r>
              <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rPr>
              <a:t>Legislazione del Lavoro- </a:t>
            </a:r>
            <a:r>
              <a:rPr lang="it-IT" b="0" i="1" dirty="0" smtClean="0">
                <a:solidFill>
                  <a:srgbClr val="000000"/>
                </a:solidFill>
                <a:latin typeface="Book Antiqua" panose="02040602050305030304" pitchFamily="18" charset="0"/>
              </a:rPr>
              <a:t>Forme di lavoro alternative: Le agenzie per la somministrazione del lavoro e i voucher</a:t>
            </a:r>
            <a:endParaRPr lang="it-IT" b="0" i="1" dirty="0" smtClean="0">
              <a:solidFill>
                <a:srgbClr val="000000"/>
              </a:solidFill>
              <a:effectLst>
                <a:outerShdw blurRad="38100" dist="38100" dir="2700000" algn="tl">
                  <a:srgbClr val="000000">
                    <a:alpha val="43137"/>
                  </a:srgbClr>
                </a:outerShdw>
              </a:effectLst>
              <a:latin typeface="Book Antiqua" panose="0204060205030503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200" b="0" i="1"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Book Antiqua" panose="0204060205030503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it-IT" b="1" i="1" dirty="0" smtClean="0">
              <a:solidFill>
                <a:srgbClr val="000000"/>
              </a:solidFill>
              <a:latin typeface="Book Antiqua" panose="02040602050305030304" pitchFamily="18" charset="0"/>
            </a:endParaRPr>
          </a:p>
          <a:p>
            <a:endParaRPr lang="it-IT" dirty="0"/>
          </a:p>
        </p:txBody>
      </p:sp>
      <p:sp>
        <p:nvSpPr>
          <p:cNvPr id="4" name="Segnaposto numero diapositiva 3"/>
          <p:cNvSpPr>
            <a:spLocks noGrp="1"/>
          </p:cNvSpPr>
          <p:nvPr>
            <p:ph type="sldNum" sz="quarter" idx="10"/>
          </p:nvPr>
        </p:nvSpPr>
        <p:spPr/>
        <p:txBody>
          <a:bodyPr/>
          <a:lstStyle/>
          <a:p>
            <a:fld id="{FF53ED80-18A9-4EBF-85C0-66B1B1BD402A}" type="slidenum">
              <a:rPr lang="it-IT" smtClean="0"/>
              <a:pPr/>
              <a:t>3</a:t>
            </a:fld>
            <a:endParaRPr lang="it-IT"/>
          </a:p>
        </p:txBody>
      </p:sp>
    </p:spTree>
    <p:extLst>
      <p:ext uri="{BB962C8B-B14F-4D97-AF65-F5344CB8AC3E}">
        <p14:creationId xmlns:p14="http://schemas.microsoft.com/office/powerpoint/2010/main" val="418047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dirty="0" smtClean="0">
                <a:ln>
                  <a:noFill/>
                </a:ln>
                <a:solidFill>
                  <a:srgbClr val="000000"/>
                </a:solidFill>
                <a:effectLst/>
                <a:uLnTx/>
                <a:uFillTx/>
                <a:latin typeface="+mn-lt"/>
              </a:rPr>
              <a:t>Modulo:</a:t>
            </a:r>
            <a:r>
              <a:rPr kumimoji="0" lang="it-IT" sz="1200" b="0" i="0" u="none" strike="noStrike" kern="1200" cap="none" spc="0" normalizeH="0" baseline="0" noProof="0" dirty="0" smtClean="0">
                <a:ln>
                  <a:noFill/>
                </a:ln>
                <a:solidFill>
                  <a:srgbClr val="000000"/>
                </a:solidFill>
                <a:effectLst/>
                <a:uLnTx/>
                <a:uFillTx/>
                <a:latin typeface="+mn-lt"/>
              </a:rPr>
              <a:t> </a:t>
            </a:r>
            <a:r>
              <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rPr>
              <a:t>Legislazione del Lavoro- </a:t>
            </a:r>
            <a:r>
              <a:rPr lang="it-IT" b="0" i="1" dirty="0" smtClean="0">
                <a:solidFill>
                  <a:srgbClr val="000000"/>
                </a:solidFill>
                <a:latin typeface="Book Antiqua" panose="02040602050305030304" pitchFamily="18" charset="0"/>
              </a:rPr>
              <a:t>Forme di lavoro alternative: Le agenzie per la somministrazione del lavoro e i voucher</a:t>
            </a:r>
            <a:endParaRPr lang="it-IT" b="0" i="1" dirty="0" smtClean="0">
              <a:solidFill>
                <a:srgbClr val="000000"/>
              </a:solidFill>
              <a:effectLst>
                <a:outerShdw blurRad="38100" dist="38100" dir="2700000" algn="tl">
                  <a:srgbClr val="000000">
                    <a:alpha val="43137"/>
                  </a:srgbClr>
                </a:outerShdw>
              </a:effectLst>
              <a:latin typeface="Book Antiqua" panose="0204060205030503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200" b="0" i="1"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Book Antiqua" panose="0204060205030503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it-IT" b="1" i="1" dirty="0" smtClean="0">
              <a:solidFill>
                <a:srgbClr val="000000"/>
              </a:solidFill>
              <a:latin typeface="Book Antiqua" panose="02040602050305030304" pitchFamily="18" charset="0"/>
            </a:endParaRPr>
          </a:p>
          <a:p>
            <a:endParaRPr lang="it-IT" dirty="0"/>
          </a:p>
        </p:txBody>
      </p:sp>
      <p:sp>
        <p:nvSpPr>
          <p:cNvPr id="4" name="Segnaposto numero diapositiva 3"/>
          <p:cNvSpPr>
            <a:spLocks noGrp="1"/>
          </p:cNvSpPr>
          <p:nvPr>
            <p:ph type="sldNum" sz="quarter" idx="10"/>
          </p:nvPr>
        </p:nvSpPr>
        <p:spPr/>
        <p:txBody>
          <a:bodyPr/>
          <a:lstStyle/>
          <a:p>
            <a:fld id="{FF53ED80-18A9-4EBF-85C0-66B1B1BD402A}" type="slidenum">
              <a:rPr lang="it-IT" smtClean="0"/>
              <a:pPr/>
              <a:t>4</a:t>
            </a:fld>
            <a:endParaRPr lang="it-IT"/>
          </a:p>
        </p:txBody>
      </p:sp>
    </p:spTree>
    <p:extLst>
      <p:ext uri="{BB962C8B-B14F-4D97-AF65-F5344CB8AC3E}">
        <p14:creationId xmlns:p14="http://schemas.microsoft.com/office/powerpoint/2010/main" val="36241529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dirty="0" smtClean="0">
                <a:ln>
                  <a:noFill/>
                </a:ln>
                <a:solidFill>
                  <a:srgbClr val="000000"/>
                </a:solidFill>
                <a:effectLst/>
                <a:uLnTx/>
                <a:uFillTx/>
                <a:latin typeface="+mn-lt"/>
              </a:rPr>
              <a:t>Modulo:</a:t>
            </a:r>
            <a:r>
              <a:rPr kumimoji="0" lang="it-IT" sz="1200" b="0" i="0" u="none" strike="noStrike" kern="1200" cap="none" spc="0" normalizeH="0" baseline="0" noProof="0" dirty="0" smtClean="0">
                <a:ln>
                  <a:noFill/>
                </a:ln>
                <a:solidFill>
                  <a:srgbClr val="000000"/>
                </a:solidFill>
                <a:effectLst/>
                <a:uLnTx/>
                <a:uFillTx/>
                <a:latin typeface="+mn-lt"/>
              </a:rPr>
              <a:t> </a:t>
            </a:r>
            <a:r>
              <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rPr>
              <a:t>Legislazione del lavoro-</a:t>
            </a:r>
            <a:r>
              <a:rPr lang="it-IT" b="0" i="1" dirty="0" smtClean="0">
                <a:solidFill>
                  <a:srgbClr val="000000"/>
                </a:solidFill>
                <a:latin typeface="Book Antiqua" panose="02040602050305030304" pitchFamily="18" charset="0"/>
              </a:rPr>
              <a:t>Forme di lavoro alternative: Le agenzie per la somministrazione del lavoro e i voucher</a:t>
            </a:r>
            <a:endParaRPr kumimoji="0" lang="it-IT" sz="1200" b="0" i="1"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Book Antiqua" panose="0204060205030503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it-IT" b="1" i="1" dirty="0" smtClean="0">
              <a:solidFill>
                <a:srgbClr val="000000"/>
              </a:solidFill>
              <a:latin typeface="Book Antiqua" panose="02040602050305030304" pitchFamily="18" charset="0"/>
            </a:endParaRPr>
          </a:p>
          <a:p>
            <a:endParaRPr lang="it-IT" dirty="0"/>
          </a:p>
        </p:txBody>
      </p:sp>
      <p:sp>
        <p:nvSpPr>
          <p:cNvPr id="4" name="Segnaposto numero diapositiva 3"/>
          <p:cNvSpPr>
            <a:spLocks noGrp="1"/>
          </p:cNvSpPr>
          <p:nvPr>
            <p:ph type="sldNum" sz="quarter" idx="10"/>
          </p:nvPr>
        </p:nvSpPr>
        <p:spPr/>
        <p:txBody>
          <a:bodyPr/>
          <a:lstStyle/>
          <a:p>
            <a:fld id="{FF53ED80-18A9-4EBF-85C0-66B1B1BD402A}" type="slidenum">
              <a:rPr lang="it-IT" smtClean="0"/>
              <a:pPr/>
              <a:t>5</a:t>
            </a:fld>
            <a:endParaRPr lang="it-IT"/>
          </a:p>
        </p:txBody>
      </p:sp>
    </p:spTree>
    <p:extLst>
      <p:ext uri="{BB962C8B-B14F-4D97-AF65-F5344CB8AC3E}">
        <p14:creationId xmlns:p14="http://schemas.microsoft.com/office/powerpoint/2010/main" val="16732100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dirty="0" smtClean="0">
                <a:ln>
                  <a:noFill/>
                </a:ln>
                <a:solidFill>
                  <a:srgbClr val="000000"/>
                </a:solidFill>
                <a:effectLst/>
                <a:uLnTx/>
                <a:uFillTx/>
                <a:latin typeface="+mn-lt"/>
              </a:rPr>
              <a:t>Modulo:</a:t>
            </a:r>
            <a:r>
              <a:rPr kumimoji="0" lang="it-IT" sz="1200" b="0" i="0" u="none" strike="noStrike" kern="1200" cap="none" spc="0" normalizeH="0" baseline="0" noProof="0" dirty="0" smtClean="0">
                <a:ln>
                  <a:noFill/>
                </a:ln>
                <a:solidFill>
                  <a:srgbClr val="000000"/>
                </a:solidFill>
                <a:effectLst/>
                <a:uLnTx/>
                <a:uFillTx/>
                <a:latin typeface="+mn-lt"/>
              </a:rPr>
              <a:t> </a:t>
            </a:r>
            <a:r>
              <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rPr>
              <a:t>Legislazione del Lavoro- </a:t>
            </a:r>
            <a:r>
              <a:rPr lang="it-IT" b="0" i="1" dirty="0" smtClean="0">
                <a:solidFill>
                  <a:srgbClr val="000000"/>
                </a:solidFill>
                <a:latin typeface="Book Antiqua" panose="02040602050305030304" pitchFamily="18" charset="0"/>
              </a:rPr>
              <a:t>Forme di lavoro alternative: Le agenzie per la somministrazione del lavoro e i voucher</a:t>
            </a:r>
            <a:endParaRPr kumimoji="0" lang="it-IT" sz="1200" b="0" i="1"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Book Antiqua" panose="0204060205030503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200" b="0" i="1"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Book Antiqua" panose="0204060205030503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endParaRPr>
          </a:p>
          <a:p>
            <a:endParaRPr lang="it-IT" dirty="0"/>
          </a:p>
        </p:txBody>
      </p:sp>
      <p:sp>
        <p:nvSpPr>
          <p:cNvPr id="4" name="Segnaposto numero diapositiva 3"/>
          <p:cNvSpPr>
            <a:spLocks noGrp="1"/>
          </p:cNvSpPr>
          <p:nvPr>
            <p:ph type="sldNum" sz="quarter" idx="10"/>
          </p:nvPr>
        </p:nvSpPr>
        <p:spPr/>
        <p:txBody>
          <a:bodyPr/>
          <a:lstStyle/>
          <a:p>
            <a:fld id="{FF53ED80-18A9-4EBF-85C0-66B1B1BD402A}" type="slidenum">
              <a:rPr lang="it-IT" smtClean="0"/>
              <a:pPr/>
              <a:t>6</a:t>
            </a:fld>
            <a:endParaRPr lang="it-IT"/>
          </a:p>
        </p:txBody>
      </p:sp>
    </p:spTree>
    <p:extLst>
      <p:ext uri="{BB962C8B-B14F-4D97-AF65-F5344CB8AC3E}">
        <p14:creationId xmlns:p14="http://schemas.microsoft.com/office/powerpoint/2010/main" val="6303865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dirty="0" smtClean="0">
                <a:ln>
                  <a:noFill/>
                </a:ln>
                <a:solidFill>
                  <a:srgbClr val="000000"/>
                </a:solidFill>
                <a:effectLst/>
                <a:uLnTx/>
                <a:uFillTx/>
                <a:latin typeface="+mn-lt"/>
              </a:rPr>
              <a:t>Modulo:</a:t>
            </a:r>
            <a:r>
              <a:rPr kumimoji="0" lang="it-IT" sz="1200" b="0" i="0" u="none" strike="noStrike" kern="1200" cap="none" spc="0" normalizeH="0" baseline="0" noProof="0" dirty="0" smtClean="0">
                <a:ln>
                  <a:noFill/>
                </a:ln>
                <a:solidFill>
                  <a:srgbClr val="000000"/>
                </a:solidFill>
                <a:effectLst/>
                <a:uLnTx/>
                <a:uFillTx/>
                <a:latin typeface="+mn-lt"/>
              </a:rPr>
              <a:t> </a:t>
            </a:r>
            <a:r>
              <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rPr>
              <a:t>Legislazione del Lavoro- </a:t>
            </a:r>
            <a:r>
              <a:rPr lang="it-IT" b="0" i="1" dirty="0" smtClean="0">
                <a:solidFill>
                  <a:srgbClr val="000000"/>
                </a:solidFill>
                <a:latin typeface="Book Antiqua" panose="02040602050305030304" pitchFamily="18" charset="0"/>
              </a:rPr>
              <a:t>Forme di lavoro alternative: Le agenzie per la somministrazione del lavoro e i voucher</a:t>
            </a:r>
            <a:endParaRPr kumimoji="0" lang="it-IT" sz="1200" b="0" i="1"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Book Antiqua" panose="0204060205030503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endParaRPr>
          </a:p>
        </p:txBody>
      </p:sp>
      <p:sp>
        <p:nvSpPr>
          <p:cNvPr id="4" name="Segnaposto numero diapositiva 3"/>
          <p:cNvSpPr>
            <a:spLocks noGrp="1"/>
          </p:cNvSpPr>
          <p:nvPr>
            <p:ph type="sldNum" sz="quarter" idx="10"/>
          </p:nvPr>
        </p:nvSpPr>
        <p:spPr/>
        <p:txBody>
          <a:bodyPr/>
          <a:lstStyle/>
          <a:p>
            <a:fld id="{FF53ED80-18A9-4EBF-85C0-66B1B1BD402A}" type="slidenum">
              <a:rPr lang="it-IT" smtClean="0"/>
              <a:pPr/>
              <a:t>7</a:t>
            </a:fld>
            <a:endParaRPr lang="it-IT"/>
          </a:p>
        </p:txBody>
      </p:sp>
    </p:spTree>
    <p:extLst>
      <p:ext uri="{BB962C8B-B14F-4D97-AF65-F5344CB8AC3E}">
        <p14:creationId xmlns:p14="http://schemas.microsoft.com/office/powerpoint/2010/main" val="10887183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dirty="0" smtClean="0">
                <a:ln>
                  <a:noFill/>
                </a:ln>
                <a:solidFill>
                  <a:srgbClr val="000000"/>
                </a:solidFill>
                <a:effectLst/>
                <a:uLnTx/>
                <a:uFillTx/>
                <a:latin typeface="+mn-lt"/>
              </a:rPr>
              <a:t>Modulo:</a:t>
            </a:r>
            <a:r>
              <a:rPr kumimoji="0" lang="it-IT" sz="1200" b="0" i="0" u="none" strike="noStrike" kern="1200" cap="none" spc="0" normalizeH="0" baseline="0" noProof="0" dirty="0" smtClean="0">
                <a:ln>
                  <a:noFill/>
                </a:ln>
                <a:solidFill>
                  <a:srgbClr val="000000"/>
                </a:solidFill>
                <a:effectLst/>
                <a:uLnTx/>
                <a:uFillTx/>
                <a:latin typeface="+mn-lt"/>
              </a:rPr>
              <a:t> </a:t>
            </a:r>
            <a:r>
              <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rPr>
              <a:t>Legislazione del Lavoro- </a:t>
            </a:r>
            <a:r>
              <a:rPr lang="it-IT" b="0" i="1" dirty="0" smtClean="0">
                <a:solidFill>
                  <a:srgbClr val="000000"/>
                </a:solidFill>
                <a:latin typeface="Book Antiqua" panose="02040602050305030304" pitchFamily="18" charset="0"/>
              </a:rPr>
              <a:t>Forme di lavoro alternative: Le agenzie per la somministrazione del lavoro e i voucher</a:t>
            </a:r>
            <a:endParaRPr kumimoji="0" lang="it-IT" sz="1200" b="0" i="1"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Book Antiqua" panose="0204060205030503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endParaRPr>
          </a:p>
          <a:p>
            <a:endParaRPr lang="it-IT" dirty="0"/>
          </a:p>
        </p:txBody>
      </p:sp>
      <p:sp>
        <p:nvSpPr>
          <p:cNvPr id="4" name="Segnaposto numero diapositiva 3"/>
          <p:cNvSpPr>
            <a:spLocks noGrp="1"/>
          </p:cNvSpPr>
          <p:nvPr>
            <p:ph type="sldNum" sz="quarter" idx="10"/>
          </p:nvPr>
        </p:nvSpPr>
        <p:spPr/>
        <p:txBody>
          <a:bodyPr/>
          <a:lstStyle/>
          <a:p>
            <a:fld id="{FF53ED80-18A9-4EBF-85C0-66B1B1BD402A}" type="slidenum">
              <a:rPr lang="it-IT" smtClean="0"/>
              <a:pPr/>
              <a:t>8</a:t>
            </a:fld>
            <a:endParaRPr lang="it-IT"/>
          </a:p>
        </p:txBody>
      </p:sp>
    </p:spTree>
    <p:extLst>
      <p:ext uri="{BB962C8B-B14F-4D97-AF65-F5344CB8AC3E}">
        <p14:creationId xmlns:p14="http://schemas.microsoft.com/office/powerpoint/2010/main" val="24159752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1000" b="0" i="0" u="none" strike="noStrike" kern="1200" cap="none" spc="0" normalizeH="0" baseline="0" noProof="0" dirty="0" smtClean="0">
                <a:ln>
                  <a:noFill/>
                </a:ln>
                <a:solidFill>
                  <a:srgbClr val="000000"/>
                </a:solidFill>
                <a:effectLst/>
                <a:uLnTx/>
                <a:uFillTx/>
                <a:latin typeface="+mn-lt"/>
              </a:rPr>
              <a:t>Modulo:</a:t>
            </a:r>
            <a:r>
              <a:rPr kumimoji="0" lang="it-IT" sz="1200" b="0" i="0" u="none" strike="noStrike" kern="1200" cap="none" spc="0" normalizeH="0" baseline="0" noProof="0" dirty="0" smtClean="0">
                <a:ln>
                  <a:noFill/>
                </a:ln>
                <a:solidFill>
                  <a:srgbClr val="000000"/>
                </a:solidFill>
                <a:effectLst/>
                <a:uLnTx/>
                <a:uFillTx/>
                <a:latin typeface="+mn-lt"/>
              </a:rPr>
              <a:t> </a:t>
            </a:r>
            <a:r>
              <a:rPr kumimoji="0" lang="it-IT" sz="1200" b="1" i="1" u="none" strike="noStrike" kern="1200" cap="none" spc="0" normalizeH="0" baseline="0" noProof="0" dirty="0" smtClean="0">
                <a:ln>
                  <a:noFill/>
                </a:ln>
                <a:solidFill>
                  <a:srgbClr val="000000"/>
                </a:solidFill>
                <a:effectLst/>
                <a:uLnTx/>
                <a:uFillTx/>
                <a:latin typeface="Book Antiqua" panose="02040602050305030304" pitchFamily="18" charset="0"/>
              </a:rPr>
              <a:t>Legislazione del Lavoro- </a:t>
            </a:r>
            <a:r>
              <a:rPr lang="it-IT" b="0" i="1" dirty="0" smtClean="0">
                <a:solidFill>
                  <a:srgbClr val="000000"/>
                </a:solidFill>
                <a:latin typeface="Book Antiqua" panose="02040602050305030304" pitchFamily="18" charset="0"/>
              </a:rPr>
              <a:t>Forme di lavoro alternative: Le agenzie per la somministrazione del lavoro e i voucher</a:t>
            </a:r>
            <a:endParaRPr kumimoji="0" lang="it-IT" sz="1200" b="0" i="1" u="none" strike="noStrike" kern="1200" cap="none" spc="0" normalizeH="0" baseline="0" noProof="0" dirty="0" smtClean="0">
              <a:ln>
                <a:noFill/>
              </a:ln>
              <a:solidFill>
                <a:srgbClr val="000000"/>
              </a:solidFill>
              <a:effectLst>
                <a:outerShdw blurRad="38100" dist="38100" dir="2700000" algn="tl">
                  <a:srgbClr val="000000">
                    <a:alpha val="43137"/>
                  </a:srgbClr>
                </a:outerShdw>
              </a:effectLst>
              <a:uLnTx/>
              <a:uFillTx/>
              <a:latin typeface="Book Antiqua" panose="02040602050305030304" pitchFamily="18" charset="0"/>
            </a:endParaRPr>
          </a:p>
          <a:p>
            <a:endParaRPr lang="it-IT" dirty="0"/>
          </a:p>
        </p:txBody>
      </p:sp>
      <p:sp>
        <p:nvSpPr>
          <p:cNvPr id="4" name="Segnaposto numero diapositiva 3"/>
          <p:cNvSpPr>
            <a:spLocks noGrp="1"/>
          </p:cNvSpPr>
          <p:nvPr>
            <p:ph type="sldNum" sz="quarter" idx="10"/>
          </p:nvPr>
        </p:nvSpPr>
        <p:spPr/>
        <p:txBody>
          <a:bodyPr/>
          <a:lstStyle/>
          <a:p>
            <a:fld id="{FF53ED80-18A9-4EBF-85C0-66B1B1BD402A}" type="slidenum">
              <a:rPr lang="it-IT" smtClean="0"/>
              <a:pPr/>
              <a:t>9</a:t>
            </a:fld>
            <a:endParaRPr lang="it-IT"/>
          </a:p>
        </p:txBody>
      </p:sp>
    </p:spTree>
    <p:extLst>
      <p:ext uri="{BB962C8B-B14F-4D97-AF65-F5344CB8AC3E}">
        <p14:creationId xmlns:p14="http://schemas.microsoft.com/office/powerpoint/2010/main" val="11169558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060D1368-81E3-4E9C-ACF9-9E0380EE3D76}" type="datetimeFigureOut">
              <a:rPr lang="it-IT" smtClean="0"/>
              <a:pPr/>
              <a:t>08/05/2016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75D55F-D998-4648-972D-DD97A3478DA5}" type="slidenum">
              <a:rPr lang="it-IT" smtClean="0"/>
              <a:pPr/>
              <a:t>‹N›</a:t>
            </a:fld>
            <a:endParaRPr lang="it-IT"/>
          </a:p>
        </p:txBody>
      </p:sp>
    </p:spTree>
    <p:extLst>
      <p:ext uri="{BB962C8B-B14F-4D97-AF65-F5344CB8AC3E}">
        <p14:creationId xmlns:p14="http://schemas.microsoft.com/office/powerpoint/2010/main" val="115277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60D1368-81E3-4E9C-ACF9-9E0380EE3D76}" type="datetimeFigureOut">
              <a:rPr lang="it-IT" smtClean="0"/>
              <a:pPr/>
              <a:t>08/05/2016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75D55F-D998-4648-972D-DD97A3478DA5}" type="slidenum">
              <a:rPr lang="it-IT" smtClean="0"/>
              <a:pPr/>
              <a:t>‹N›</a:t>
            </a:fld>
            <a:endParaRPr lang="it-IT"/>
          </a:p>
        </p:txBody>
      </p:sp>
    </p:spTree>
    <p:extLst>
      <p:ext uri="{BB962C8B-B14F-4D97-AF65-F5344CB8AC3E}">
        <p14:creationId xmlns:p14="http://schemas.microsoft.com/office/powerpoint/2010/main" val="3512745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60D1368-81E3-4E9C-ACF9-9E0380EE3D76}" type="datetimeFigureOut">
              <a:rPr lang="it-IT" smtClean="0"/>
              <a:pPr/>
              <a:t>08/05/2016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75D55F-D998-4648-972D-DD97A3478DA5}" type="slidenum">
              <a:rPr lang="it-IT" smtClean="0"/>
              <a:pPr/>
              <a:t>‹N›</a:t>
            </a:fld>
            <a:endParaRPr lang="it-IT"/>
          </a:p>
        </p:txBody>
      </p:sp>
    </p:spTree>
    <p:extLst>
      <p:ext uri="{BB962C8B-B14F-4D97-AF65-F5344CB8AC3E}">
        <p14:creationId xmlns:p14="http://schemas.microsoft.com/office/powerpoint/2010/main" val="3670766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60D1368-81E3-4E9C-ACF9-9E0380EE3D76}" type="datetimeFigureOut">
              <a:rPr lang="it-IT" smtClean="0"/>
              <a:pPr/>
              <a:t>08/05/2016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75D55F-D998-4648-972D-DD97A3478DA5}" type="slidenum">
              <a:rPr lang="it-IT" smtClean="0"/>
              <a:pPr/>
              <a:t>‹N›</a:t>
            </a:fld>
            <a:endParaRPr lang="it-IT"/>
          </a:p>
        </p:txBody>
      </p:sp>
    </p:spTree>
    <p:extLst>
      <p:ext uri="{BB962C8B-B14F-4D97-AF65-F5344CB8AC3E}">
        <p14:creationId xmlns:p14="http://schemas.microsoft.com/office/powerpoint/2010/main" val="375678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060D1368-81E3-4E9C-ACF9-9E0380EE3D76}" type="datetimeFigureOut">
              <a:rPr lang="it-IT" smtClean="0"/>
              <a:pPr/>
              <a:t>08/05/2016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75D55F-D998-4648-972D-DD97A3478DA5}" type="slidenum">
              <a:rPr lang="it-IT" smtClean="0"/>
              <a:pPr/>
              <a:t>‹N›</a:t>
            </a:fld>
            <a:endParaRPr lang="it-IT"/>
          </a:p>
        </p:txBody>
      </p:sp>
    </p:spTree>
    <p:extLst>
      <p:ext uri="{BB962C8B-B14F-4D97-AF65-F5344CB8AC3E}">
        <p14:creationId xmlns:p14="http://schemas.microsoft.com/office/powerpoint/2010/main" val="2437527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060D1368-81E3-4E9C-ACF9-9E0380EE3D76}" type="datetimeFigureOut">
              <a:rPr lang="it-IT" smtClean="0"/>
              <a:pPr/>
              <a:t>08/05/2016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75D55F-D998-4648-972D-DD97A3478DA5}" type="slidenum">
              <a:rPr lang="it-IT" smtClean="0"/>
              <a:pPr/>
              <a:t>‹N›</a:t>
            </a:fld>
            <a:endParaRPr lang="it-IT"/>
          </a:p>
        </p:txBody>
      </p:sp>
    </p:spTree>
    <p:extLst>
      <p:ext uri="{BB962C8B-B14F-4D97-AF65-F5344CB8AC3E}">
        <p14:creationId xmlns:p14="http://schemas.microsoft.com/office/powerpoint/2010/main" val="1389868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060D1368-81E3-4E9C-ACF9-9E0380EE3D76}" type="datetimeFigureOut">
              <a:rPr lang="it-IT" smtClean="0"/>
              <a:pPr/>
              <a:t>08/05/2016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775D55F-D998-4648-972D-DD97A3478DA5}" type="slidenum">
              <a:rPr lang="it-IT" smtClean="0"/>
              <a:pPr/>
              <a:t>‹N›</a:t>
            </a:fld>
            <a:endParaRPr lang="it-IT"/>
          </a:p>
        </p:txBody>
      </p:sp>
    </p:spTree>
    <p:extLst>
      <p:ext uri="{BB962C8B-B14F-4D97-AF65-F5344CB8AC3E}">
        <p14:creationId xmlns:p14="http://schemas.microsoft.com/office/powerpoint/2010/main" val="4008733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060D1368-81E3-4E9C-ACF9-9E0380EE3D76}" type="datetimeFigureOut">
              <a:rPr lang="it-IT" smtClean="0"/>
              <a:pPr/>
              <a:t>08/05/2016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775D55F-D998-4648-972D-DD97A3478DA5}" type="slidenum">
              <a:rPr lang="it-IT" smtClean="0"/>
              <a:pPr/>
              <a:t>‹N›</a:t>
            </a:fld>
            <a:endParaRPr lang="it-IT"/>
          </a:p>
        </p:txBody>
      </p:sp>
    </p:spTree>
    <p:extLst>
      <p:ext uri="{BB962C8B-B14F-4D97-AF65-F5344CB8AC3E}">
        <p14:creationId xmlns:p14="http://schemas.microsoft.com/office/powerpoint/2010/main" val="3470019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60D1368-81E3-4E9C-ACF9-9E0380EE3D76}" type="datetimeFigureOut">
              <a:rPr lang="it-IT" smtClean="0"/>
              <a:pPr/>
              <a:t>08/05/2016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775D55F-D998-4648-972D-DD97A3478DA5}" type="slidenum">
              <a:rPr lang="it-IT" smtClean="0"/>
              <a:pPr/>
              <a:t>‹N›</a:t>
            </a:fld>
            <a:endParaRPr lang="it-IT"/>
          </a:p>
        </p:txBody>
      </p:sp>
    </p:spTree>
    <p:extLst>
      <p:ext uri="{BB962C8B-B14F-4D97-AF65-F5344CB8AC3E}">
        <p14:creationId xmlns:p14="http://schemas.microsoft.com/office/powerpoint/2010/main" val="3762453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60D1368-81E3-4E9C-ACF9-9E0380EE3D76}" type="datetimeFigureOut">
              <a:rPr lang="it-IT" smtClean="0"/>
              <a:pPr/>
              <a:t>08/05/2016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75D55F-D998-4648-972D-DD97A3478DA5}" type="slidenum">
              <a:rPr lang="it-IT" smtClean="0"/>
              <a:pPr/>
              <a:t>‹N›</a:t>
            </a:fld>
            <a:endParaRPr lang="it-IT"/>
          </a:p>
        </p:txBody>
      </p:sp>
    </p:spTree>
    <p:extLst>
      <p:ext uri="{BB962C8B-B14F-4D97-AF65-F5344CB8AC3E}">
        <p14:creationId xmlns:p14="http://schemas.microsoft.com/office/powerpoint/2010/main" val="2817830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060D1368-81E3-4E9C-ACF9-9E0380EE3D76}" type="datetimeFigureOut">
              <a:rPr lang="it-IT" smtClean="0"/>
              <a:pPr/>
              <a:t>08/05/2016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75D55F-D998-4648-972D-DD97A3478DA5}" type="slidenum">
              <a:rPr lang="it-IT" smtClean="0"/>
              <a:pPr/>
              <a:t>‹N›</a:t>
            </a:fld>
            <a:endParaRPr lang="it-IT"/>
          </a:p>
        </p:txBody>
      </p:sp>
    </p:spTree>
    <p:extLst>
      <p:ext uri="{BB962C8B-B14F-4D97-AF65-F5344CB8AC3E}">
        <p14:creationId xmlns:p14="http://schemas.microsoft.com/office/powerpoint/2010/main" val="2899394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0D1368-81E3-4E9C-ACF9-9E0380EE3D76}" type="datetimeFigureOut">
              <a:rPr lang="it-IT" smtClean="0"/>
              <a:pPr/>
              <a:t>08/05/2016</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75D55F-D998-4648-972D-DD97A3478DA5}" type="slidenum">
              <a:rPr lang="it-IT" smtClean="0"/>
              <a:pPr/>
              <a:t>‹N›</a:t>
            </a:fld>
            <a:endParaRPr lang="it-IT"/>
          </a:p>
        </p:txBody>
      </p:sp>
    </p:spTree>
    <p:extLst>
      <p:ext uri="{BB962C8B-B14F-4D97-AF65-F5344CB8AC3E}">
        <p14:creationId xmlns:p14="http://schemas.microsoft.com/office/powerpoint/2010/main" val="2038896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14149" y="150126"/>
            <a:ext cx="11162731" cy="1091820"/>
          </a:xfrm>
        </p:spPr>
        <p:txBody>
          <a:bodyPr>
            <a:normAutofit/>
          </a:bodyPr>
          <a:lstStyle/>
          <a:p>
            <a:pPr algn="ctr"/>
            <a:r>
              <a:rPr lang="it-IT" sz="2700" dirty="0">
                <a:solidFill>
                  <a:srgbClr val="000000"/>
                </a:solidFill>
                <a:latin typeface="Bauhaus 93" pitchFamily="82"/>
              </a:rPr>
              <a:t>PERCORSO FORMATIVO ALTERNANZA SCUOLA LAVORO</a:t>
            </a:r>
            <a:br>
              <a:rPr lang="it-IT" sz="2700" dirty="0">
                <a:solidFill>
                  <a:srgbClr val="000000"/>
                </a:solidFill>
                <a:latin typeface="Bauhaus 93" pitchFamily="82"/>
              </a:rPr>
            </a:br>
            <a:r>
              <a:rPr lang="it-IT" sz="1800" dirty="0" err="1">
                <a:solidFill>
                  <a:srgbClr val="000000"/>
                </a:solidFill>
                <a:latin typeface="Bauhaus 93" pitchFamily="82"/>
              </a:rPr>
              <a:t>I.t.i.s</a:t>
            </a:r>
            <a:r>
              <a:rPr lang="it-IT" sz="1800" dirty="0">
                <a:solidFill>
                  <a:srgbClr val="000000"/>
                </a:solidFill>
                <a:latin typeface="Bauhaus 93" pitchFamily="82"/>
              </a:rPr>
              <a:t>. Luigi dell’Erba </a:t>
            </a:r>
            <a:r>
              <a:rPr lang="it-IT" sz="1800" dirty="0" err="1">
                <a:solidFill>
                  <a:srgbClr val="000000"/>
                </a:solidFill>
                <a:latin typeface="Bauhaus 93" pitchFamily="82"/>
              </a:rPr>
              <a:t>as</a:t>
            </a:r>
            <a:r>
              <a:rPr lang="it-IT" sz="1800" dirty="0">
                <a:solidFill>
                  <a:srgbClr val="000000"/>
                </a:solidFill>
                <a:latin typeface="Bauhaus 93" pitchFamily="82"/>
              </a:rPr>
              <a:t> 2015/2016 </a:t>
            </a:r>
            <a:br>
              <a:rPr lang="it-IT" sz="1800" dirty="0">
                <a:solidFill>
                  <a:srgbClr val="000000"/>
                </a:solidFill>
                <a:latin typeface="Bauhaus 93" pitchFamily="82"/>
              </a:rPr>
            </a:br>
            <a:r>
              <a:rPr lang="it-IT" sz="1800" dirty="0">
                <a:solidFill>
                  <a:srgbClr val="000000"/>
                </a:solidFill>
                <a:latin typeface="Bauhaus 93" pitchFamily="82"/>
              </a:rPr>
              <a:t>a cura di Prof.sa Sabrina </a:t>
            </a:r>
            <a:r>
              <a:rPr lang="it-IT" sz="1800" dirty="0" smtClean="0">
                <a:solidFill>
                  <a:srgbClr val="000000"/>
                </a:solidFill>
                <a:latin typeface="Bauhaus 93" pitchFamily="82"/>
              </a:rPr>
              <a:t>Monteleone</a:t>
            </a:r>
            <a:endParaRPr lang="it-IT" sz="3000" dirty="0">
              <a:latin typeface="Bauhaus 93" panose="04030905020B02020C02" pitchFamily="82" charset="0"/>
            </a:endParaRPr>
          </a:p>
        </p:txBody>
      </p:sp>
      <p:sp>
        <p:nvSpPr>
          <p:cNvPr id="5" name="Rectangle 2"/>
          <p:cNvSpPr>
            <a:spLocks noChangeArrowheads="1"/>
          </p:cNvSpPr>
          <p:nvPr/>
        </p:nvSpPr>
        <p:spPr bwMode="auto">
          <a:xfrm>
            <a:off x="423080" y="1501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t-IT"/>
          </a:p>
        </p:txBody>
      </p:sp>
      <p:sp>
        <p:nvSpPr>
          <p:cNvPr id="6" name="Rettangolo 5"/>
          <p:cNvSpPr/>
          <p:nvPr/>
        </p:nvSpPr>
        <p:spPr>
          <a:xfrm>
            <a:off x="423080" y="1241946"/>
            <a:ext cx="10931857" cy="5625258"/>
          </a:xfrm>
          <a:prstGeom prst="rect">
            <a:avLst/>
          </a:prstGeom>
        </p:spPr>
        <p:txBody>
          <a:bodyPr wrap="square">
            <a:spAutoFit/>
          </a:bodyPr>
          <a:lstStyle/>
          <a:p>
            <a:pPr algn="ctr"/>
            <a:endParaRPr lang="it-IT" sz="2100" dirty="0" smtClean="0"/>
          </a:p>
          <a:p>
            <a:pPr algn="ctr"/>
            <a:r>
              <a:rPr lang="it-IT" sz="2100" dirty="0" smtClean="0"/>
              <a:t>FORME </a:t>
            </a:r>
            <a:r>
              <a:rPr lang="it-IT" sz="2100" dirty="0"/>
              <a:t>DI LAVORO </a:t>
            </a:r>
            <a:r>
              <a:rPr lang="it-IT" sz="2100" dirty="0" smtClean="0"/>
              <a:t>ALTERNATIVE</a:t>
            </a:r>
          </a:p>
          <a:p>
            <a:pPr algn="ctr"/>
            <a:endParaRPr lang="it-IT" sz="2100" dirty="0"/>
          </a:p>
          <a:p>
            <a:pPr algn="ctr"/>
            <a:r>
              <a:rPr lang="it-IT" sz="2100" b="1" u="sng" dirty="0"/>
              <a:t>SOMMINISTRAZIONE DI LAVORO: LE AGENZIE per LA SOMMISTRAZIONE DEL </a:t>
            </a:r>
            <a:r>
              <a:rPr lang="it-IT" sz="2100" b="1" u="sng" dirty="0" smtClean="0"/>
              <a:t>LAVORO</a:t>
            </a:r>
          </a:p>
          <a:p>
            <a:pPr algn="ctr"/>
            <a:r>
              <a:rPr lang="it-IT" sz="2100" b="1" u="sng" dirty="0" smtClean="0"/>
              <a:t> </a:t>
            </a:r>
            <a:endParaRPr lang="it-IT" sz="2100" dirty="0"/>
          </a:p>
          <a:p>
            <a:pPr algn="just"/>
            <a:r>
              <a:rPr lang="it-IT" sz="2100" dirty="0"/>
              <a:t>L’agenzia, denominata </a:t>
            </a:r>
            <a:r>
              <a:rPr lang="it-IT" sz="2100" i="1" dirty="0"/>
              <a:t>somministratore</a:t>
            </a:r>
            <a:r>
              <a:rPr lang="it-IT" sz="2100" dirty="0"/>
              <a:t>, recluta sul mercato mano d’opera e prestazioni professionali, e le mette a disposizione dei suoi clienti (le aziende=</a:t>
            </a:r>
            <a:r>
              <a:rPr lang="it-IT" sz="2100" i="1" dirty="0"/>
              <a:t>utilizzatori</a:t>
            </a:r>
            <a:r>
              <a:rPr lang="it-IT" sz="2100" dirty="0"/>
              <a:t>), che a loro volta acquistano dall’agenzia </a:t>
            </a:r>
            <a:r>
              <a:rPr lang="it-IT" sz="2100" i="1" dirty="0"/>
              <a:t>somministratore</a:t>
            </a:r>
            <a:r>
              <a:rPr lang="it-IT" sz="2100" dirty="0"/>
              <a:t> il diritto di utilizzare, dirigere e controllare il lavoratore.</a:t>
            </a:r>
          </a:p>
          <a:p>
            <a:pPr algn="just"/>
            <a:r>
              <a:rPr lang="it-IT" sz="2100" dirty="0"/>
              <a:t>Ricorrendo alla somministrazione di lavoro l’azienda beneficia di una prestazione lavorativa senza che ciò comporti l’assunzione di tutti gli oneri derivanti dall’instaurazione di un rapporto di lavoro subordinato.</a:t>
            </a:r>
          </a:p>
          <a:p>
            <a:pPr algn="just"/>
            <a:r>
              <a:rPr lang="it-IT" sz="2100" dirty="0"/>
              <a:t>La forza lavoro viene acquisita attraverso un contratto stipulato con una società somministratrice di lavoro.</a:t>
            </a:r>
          </a:p>
          <a:p>
            <a:pPr algn="just"/>
            <a:r>
              <a:rPr lang="it-IT" sz="2100" dirty="0"/>
              <a:t>Quest’ultima si interpone tra l’imprenditore che effettivamente utilizza la prestazione lavorativa e il lavoratore, che viene inviato in missione tempo indeterminato o a termine presso l’imprenditore stesso.</a:t>
            </a:r>
          </a:p>
          <a:p>
            <a:pPr algn="ctr">
              <a:lnSpc>
                <a:spcPct val="107000"/>
              </a:lnSpc>
              <a:spcAft>
                <a:spcPts val="800"/>
              </a:spcAft>
            </a:pPr>
            <a:endParaRPr lang="it-IT" sz="22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976788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2700" dirty="0">
                <a:solidFill>
                  <a:srgbClr val="000000"/>
                </a:solidFill>
                <a:latin typeface="Bauhaus 93" pitchFamily="82"/>
              </a:rPr>
              <a:t>PERCORSO FORMATIVO ALTERNANZA SCUOLA LAVORO</a:t>
            </a:r>
            <a:br>
              <a:rPr lang="it-IT" sz="2700" dirty="0">
                <a:solidFill>
                  <a:srgbClr val="000000"/>
                </a:solidFill>
                <a:latin typeface="Bauhaus 93" pitchFamily="82"/>
              </a:rPr>
            </a:br>
            <a:r>
              <a:rPr lang="it-IT" sz="1800" dirty="0" err="1">
                <a:solidFill>
                  <a:srgbClr val="000000"/>
                </a:solidFill>
                <a:latin typeface="Bauhaus 93" pitchFamily="82"/>
              </a:rPr>
              <a:t>I.t.i.s</a:t>
            </a:r>
            <a:r>
              <a:rPr lang="it-IT" sz="1800" dirty="0">
                <a:solidFill>
                  <a:srgbClr val="000000"/>
                </a:solidFill>
                <a:latin typeface="Bauhaus 93" pitchFamily="82"/>
              </a:rPr>
              <a:t>. Luigi dell’Erba </a:t>
            </a:r>
            <a:r>
              <a:rPr lang="it-IT" sz="1800" dirty="0" err="1">
                <a:solidFill>
                  <a:srgbClr val="000000"/>
                </a:solidFill>
                <a:latin typeface="Bauhaus 93" pitchFamily="82"/>
              </a:rPr>
              <a:t>as</a:t>
            </a:r>
            <a:r>
              <a:rPr lang="it-IT" sz="1800" dirty="0">
                <a:solidFill>
                  <a:srgbClr val="000000"/>
                </a:solidFill>
                <a:latin typeface="Bauhaus 93" pitchFamily="82"/>
              </a:rPr>
              <a:t> 2015/2016 </a:t>
            </a:r>
            <a:br>
              <a:rPr lang="it-IT" sz="1800" dirty="0">
                <a:solidFill>
                  <a:srgbClr val="000000"/>
                </a:solidFill>
                <a:latin typeface="Bauhaus 93" pitchFamily="82"/>
              </a:rPr>
            </a:br>
            <a:r>
              <a:rPr lang="it-IT" sz="1800" dirty="0">
                <a:solidFill>
                  <a:srgbClr val="000000"/>
                </a:solidFill>
                <a:latin typeface="Bauhaus 93" pitchFamily="82"/>
              </a:rPr>
              <a:t>a cura di Prof.sa Sabrina Monteleone</a:t>
            </a:r>
            <a:endParaRPr lang="it-IT" dirty="0"/>
          </a:p>
        </p:txBody>
      </p:sp>
      <p:sp>
        <p:nvSpPr>
          <p:cNvPr id="5" name="Rettangolo 4"/>
          <p:cNvSpPr/>
          <p:nvPr/>
        </p:nvSpPr>
        <p:spPr>
          <a:xfrm>
            <a:off x="1510352" y="1690688"/>
            <a:ext cx="9171295" cy="388696"/>
          </a:xfrm>
          <a:prstGeom prst="rect">
            <a:avLst/>
          </a:prstGeom>
        </p:spPr>
        <p:txBody>
          <a:bodyPr wrap="square">
            <a:spAutoFit/>
          </a:bodyPr>
          <a:lstStyle/>
          <a:p>
            <a:pPr algn="just">
              <a:lnSpc>
                <a:spcPct val="107000"/>
              </a:lnSpc>
              <a:spcAft>
                <a:spcPts val="800"/>
              </a:spcAft>
            </a:pPr>
            <a:r>
              <a:rPr lang="it-IT" dirty="0">
                <a:solidFill>
                  <a:prstClr val="black"/>
                </a:solidFill>
                <a:ea typeface="Calibri" panose="020F0502020204030204" pitchFamily="34" charset="0"/>
                <a:cs typeface="Times New Roman" panose="02020603050405020304" pitchFamily="18" charset="0"/>
              </a:rPr>
              <a:t> </a:t>
            </a:r>
          </a:p>
        </p:txBody>
      </p:sp>
      <p:sp>
        <p:nvSpPr>
          <p:cNvPr id="3" name="Rettangolo 2"/>
          <p:cNvSpPr/>
          <p:nvPr/>
        </p:nvSpPr>
        <p:spPr>
          <a:xfrm>
            <a:off x="1510352" y="2142109"/>
            <a:ext cx="9325970" cy="421654"/>
          </a:xfrm>
          <a:prstGeom prst="rect">
            <a:avLst/>
          </a:prstGeom>
        </p:spPr>
        <p:txBody>
          <a:bodyPr wrap="square">
            <a:spAutoFit/>
          </a:bodyPr>
          <a:lstStyle/>
          <a:p>
            <a:pPr algn="just">
              <a:lnSpc>
                <a:spcPct val="107000"/>
              </a:lnSpc>
              <a:spcAft>
                <a:spcPts val="800"/>
              </a:spcAft>
            </a:pPr>
            <a:r>
              <a:rPr lang="it-IT" sz="2000" dirty="0" smtClean="0">
                <a:solidFill>
                  <a:prstClr val="black"/>
                </a:solidFill>
                <a:ea typeface="Calibri" panose="020F0502020204030204" pitchFamily="34" charset="0"/>
                <a:cs typeface="Times New Roman" panose="02020603050405020304" pitchFamily="18" charset="0"/>
              </a:rPr>
              <a:t>   </a:t>
            </a:r>
            <a:endParaRPr lang="it-IT" sz="2000" dirty="0">
              <a:solidFill>
                <a:prstClr val="black"/>
              </a:solidFill>
              <a:ea typeface="Calibri" panose="020F0502020204030204" pitchFamily="34" charset="0"/>
              <a:cs typeface="Times New Roman" panose="02020603050405020304" pitchFamily="18" charset="0"/>
            </a:endParaRPr>
          </a:p>
        </p:txBody>
      </p:sp>
      <p:sp>
        <p:nvSpPr>
          <p:cNvPr id="4" name="Rettangolo 3"/>
          <p:cNvSpPr/>
          <p:nvPr/>
        </p:nvSpPr>
        <p:spPr>
          <a:xfrm>
            <a:off x="1510351" y="2146085"/>
            <a:ext cx="9171295" cy="3077124"/>
          </a:xfrm>
          <a:prstGeom prst="rect">
            <a:avLst/>
          </a:prstGeom>
        </p:spPr>
        <p:txBody>
          <a:bodyPr wrap="square">
            <a:spAutoFit/>
          </a:bodyPr>
          <a:lstStyle/>
          <a:p>
            <a:pPr marL="95250">
              <a:lnSpc>
                <a:spcPct val="107000"/>
              </a:lnSpc>
              <a:spcAft>
                <a:spcPts val="800"/>
              </a:spcAft>
            </a:pPr>
            <a:r>
              <a:rPr lang="it-IT" sz="2200" dirty="0">
                <a:latin typeface="Calibri" panose="020F0502020204030204" pitchFamily="34" charset="0"/>
                <a:ea typeface="Calibri" panose="020F0502020204030204" pitchFamily="34" charset="0"/>
                <a:cs typeface="Times New Roman" panose="02020603050405020304" pitchFamily="18" charset="0"/>
              </a:rPr>
              <a:t>UTILIZZATORI:</a:t>
            </a:r>
          </a:p>
          <a:p>
            <a:pPr marL="342900" lvl="0" indent="-342900">
              <a:lnSpc>
                <a:spcPct val="107000"/>
              </a:lnSpc>
              <a:spcAft>
                <a:spcPts val="0"/>
              </a:spcAft>
              <a:buFont typeface="Courier New" panose="02070309020205020404" pitchFamily="49" charset="0"/>
              <a:buChar char="o"/>
            </a:pPr>
            <a:r>
              <a:rPr lang="it-IT" sz="2200" dirty="0">
                <a:latin typeface="Calibri" panose="020F0502020204030204" pitchFamily="34" charset="0"/>
                <a:ea typeface="Calibri" panose="020F0502020204030204" pitchFamily="34" charset="0"/>
                <a:cs typeface="Times New Roman" panose="02020603050405020304" pitchFamily="18" charset="0"/>
              </a:rPr>
              <a:t>famiglie</a:t>
            </a:r>
          </a:p>
          <a:p>
            <a:pPr marL="342900" lvl="0" indent="-342900">
              <a:lnSpc>
                <a:spcPct val="107000"/>
              </a:lnSpc>
              <a:spcAft>
                <a:spcPts val="0"/>
              </a:spcAft>
              <a:buFont typeface="Courier New" panose="02070309020205020404" pitchFamily="49" charset="0"/>
              <a:buChar char="o"/>
            </a:pPr>
            <a:r>
              <a:rPr lang="it-IT" sz="2200" dirty="0" smtClean="0">
                <a:latin typeface="Calibri" panose="020F0502020204030204" pitchFamily="34" charset="0"/>
                <a:ea typeface="Calibri" panose="020F0502020204030204" pitchFamily="34" charset="0"/>
                <a:cs typeface="Times New Roman" panose="02020603050405020304" pitchFamily="18" charset="0"/>
              </a:rPr>
              <a:t>aziende </a:t>
            </a:r>
            <a:r>
              <a:rPr lang="it-IT" sz="2200" dirty="0">
                <a:latin typeface="Calibri" panose="020F0502020204030204" pitchFamily="34" charset="0"/>
                <a:ea typeface="Calibri" panose="020F0502020204030204" pitchFamily="34" charset="0"/>
                <a:cs typeface="Times New Roman" panose="02020603050405020304" pitchFamily="18" charset="0"/>
              </a:rPr>
              <a:t>e imprenditori operanti in tutti i settori</a:t>
            </a:r>
          </a:p>
          <a:p>
            <a:pPr marL="342900" lvl="0" indent="-342900">
              <a:lnSpc>
                <a:spcPct val="107000"/>
              </a:lnSpc>
              <a:spcAft>
                <a:spcPts val="0"/>
              </a:spcAft>
              <a:buFont typeface="Courier New" panose="02070309020205020404" pitchFamily="49" charset="0"/>
              <a:buChar char="o"/>
            </a:pPr>
            <a:r>
              <a:rPr lang="it-IT" sz="2200" dirty="0">
                <a:latin typeface="Calibri" panose="020F0502020204030204" pitchFamily="34" charset="0"/>
                <a:ea typeface="Calibri" panose="020F0502020204030204" pitchFamily="34" charset="0"/>
                <a:cs typeface="Times New Roman" panose="02020603050405020304" pitchFamily="18" charset="0"/>
              </a:rPr>
              <a:t>Imprese familiari</a:t>
            </a:r>
          </a:p>
          <a:p>
            <a:pPr marL="342900" lvl="0" indent="-342900">
              <a:lnSpc>
                <a:spcPct val="107000"/>
              </a:lnSpc>
              <a:spcAft>
                <a:spcPts val="0"/>
              </a:spcAft>
              <a:buFont typeface="Courier New" panose="02070309020205020404" pitchFamily="49" charset="0"/>
              <a:buChar char="o"/>
            </a:pPr>
            <a:r>
              <a:rPr lang="it-IT" sz="2200" dirty="0">
                <a:latin typeface="Calibri" panose="020F0502020204030204" pitchFamily="34" charset="0"/>
                <a:ea typeface="Calibri" panose="020F0502020204030204" pitchFamily="34" charset="0"/>
                <a:cs typeface="Times New Roman" panose="02020603050405020304" pitchFamily="18" charset="0"/>
              </a:rPr>
              <a:t>Imprenditori agricoli</a:t>
            </a:r>
          </a:p>
          <a:p>
            <a:pPr marL="342900" lvl="0" indent="-342900">
              <a:lnSpc>
                <a:spcPct val="107000"/>
              </a:lnSpc>
              <a:spcAft>
                <a:spcPts val="0"/>
              </a:spcAft>
              <a:buFont typeface="Courier New" panose="02070309020205020404" pitchFamily="49" charset="0"/>
              <a:buChar char="o"/>
            </a:pPr>
            <a:r>
              <a:rPr lang="it-IT" sz="2200" dirty="0">
                <a:latin typeface="Calibri" panose="020F0502020204030204" pitchFamily="34" charset="0"/>
                <a:ea typeface="Calibri" panose="020F0502020204030204" pitchFamily="34" charset="0"/>
                <a:cs typeface="Times New Roman" panose="02020603050405020304" pitchFamily="18" charset="0"/>
              </a:rPr>
              <a:t>soggetti non imprenditori</a:t>
            </a:r>
          </a:p>
          <a:p>
            <a:pPr marL="342900" lvl="0" indent="-342900">
              <a:lnSpc>
                <a:spcPct val="107000"/>
              </a:lnSpc>
              <a:spcAft>
                <a:spcPts val="0"/>
              </a:spcAft>
              <a:buFont typeface="Courier New" panose="02070309020205020404" pitchFamily="49" charset="0"/>
              <a:buChar char="o"/>
            </a:pPr>
            <a:r>
              <a:rPr lang="it-IT" sz="2200" dirty="0">
                <a:latin typeface="Calibri" panose="020F0502020204030204" pitchFamily="34" charset="0"/>
                <a:ea typeface="Calibri" panose="020F0502020204030204" pitchFamily="34" charset="0"/>
                <a:cs typeface="Times New Roman" panose="02020603050405020304" pitchFamily="18" charset="0"/>
              </a:rPr>
              <a:t>Enti senza fini di lucro</a:t>
            </a:r>
          </a:p>
          <a:p>
            <a:pPr marL="342900" lvl="0" indent="-342900">
              <a:lnSpc>
                <a:spcPct val="107000"/>
              </a:lnSpc>
              <a:spcAft>
                <a:spcPts val="800"/>
              </a:spcAft>
              <a:buFont typeface="Courier New" panose="02070309020205020404" pitchFamily="49" charset="0"/>
              <a:buChar char="o"/>
            </a:pPr>
            <a:r>
              <a:rPr lang="it-IT" sz="2200" dirty="0">
                <a:latin typeface="Calibri" panose="020F0502020204030204" pitchFamily="34" charset="0"/>
                <a:ea typeface="Calibri" panose="020F0502020204030204" pitchFamily="34" charset="0"/>
                <a:cs typeface="Times New Roman" panose="02020603050405020304" pitchFamily="18" charset="0"/>
              </a:rPr>
              <a:t>committenti pubblici</a:t>
            </a:r>
            <a:endParaRPr lang="it-IT"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740869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2700" dirty="0">
                <a:solidFill>
                  <a:srgbClr val="000000"/>
                </a:solidFill>
                <a:latin typeface="Bauhaus 93" pitchFamily="82"/>
              </a:rPr>
              <a:t>PERCORSO FORMATIVO ALTERNANZA SCUOLA LAVORO</a:t>
            </a:r>
            <a:br>
              <a:rPr lang="it-IT" sz="2700" dirty="0">
                <a:solidFill>
                  <a:srgbClr val="000000"/>
                </a:solidFill>
                <a:latin typeface="Bauhaus 93" pitchFamily="82"/>
              </a:rPr>
            </a:br>
            <a:r>
              <a:rPr lang="it-IT" sz="1800" dirty="0" err="1">
                <a:solidFill>
                  <a:srgbClr val="000000"/>
                </a:solidFill>
                <a:latin typeface="Bauhaus 93" pitchFamily="82"/>
              </a:rPr>
              <a:t>I.t.i.s</a:t>
            </a:r>
            <a:r>
              <a:rPr lang="it-IT" sz="1800" dirty="0">
                <a:solidFill>
                  <a:srgbClr val="000000"/>
                </a:solidFill>
                <a:latin typeface="Bauhaus 93" pitchFamily="82"/>
              </a:rPr>
              <a:t>. Luigi dell’Erba </a:t>
            </a:r>
            <a:r>
              <a:rPr lang="it-IT" sz="1800" dirty="0" err="1">
                <a:solidFill>
                  <a:srgbClr val="000000"/>
                </a:solidFill>
                <a:latin typeface="Bauhaus 93" pitchFamily="82"/>
              </a:rPr>
              <a:t>as</a:t>
            </a:r>
            <a:r>
              <a:rPr lang="it-IT" sz="1800" dirty="0">
                <a:solidFill>
                  <a:srgbClr val="000000"/>
                </a:solidFill>
                <a:latin typeface="Bauhaus 93" pitchFamily="82"/>
              </a:rPr>
              <a:t> 2015/2016 </a:t>
            </a:r>
            <a:br>
              <a:rPr lang="it-IT" sz="1800" dirty="0">
                <a:solidFill>
                  <a:srgbClr val="000000"/>
                </a:solidFill>
                <a:latin typeface="Bauhaus 93" pitchFamily="82"/>
              </a:rPr>
            </a:br>
            <a:r>
              <a:rPr lang="it-IT" sz="1800" dirty="0">
                <a:solidFill>
                  <a:srgbClr val="000000"/>
                </a:solidFill>
                <a:latin typeface="Bauhaus 93" pitchFamily="82"/>
              </a:rPr>
              <a:t>a cura di Prof.sa Sabrina Monteleone</a:t>
            </a:r>
            <a:endParaRPr lang="it-IT" dirty="0"/>
          </a:p>
        </p:txBody>
      </p:sp>
      <p:sp>
        <p:nvSpPr>
          <p:cNvPr id="5" name="Rettangolo 4"/>
          <p:cNvSpPr/>
          <p:nvPr/>
        </p:nvSpPr>
        <p:spPr>
          <a:xfrm>
            <a:off x="1510352" y="1690688"/>
            <a:ext cx="9171295" cy="388696"/>
          </a:xfrm>
          <a:prstGeom prst="rect">
            <a:avLst/>
          </a:prstGeom>
        </p:spPr>
        <p:txBody>
          <a:bodyPr wrap="square">
            <a:spAutoFit/>
          </a:bodyPr>
          <a:lstStyle/>
          <a:p>
            <a:pPr algn="just">
              <a:lnSpc>
                <a:spcPct val="107000"/>
              </a:lnSpc>
              <a:spcAft>
                <a:spcPts val="800"/>
              </a:spcAft>
            </a:pPr>
            <a:r>
              <a:rPr lang="it-IT" dirty="0">
                <a:solidFill>
                  <a:prstClr val="black"/>
                </a:solidFill>
                <a:ea typeface="Calibri" panose="020F0502020204030204" pitchFamily="34" charset="0"/>
                <a:cs typeface="Times New Roman" panose="02020603050405020304" pitchFamily="18" charset="0"/>
              </a:rPr>
              <a:t> </a:t>
            </a:r>
          </a:p>
        </p:txBody>
      </p:sp>
      <p:sp>
        <p:nvSpPr>
          <p:cNvPr id="3" name="Rettangolo 2"/>
          <p:cNvSpPr/>
          <p:nvPr/>
        </p:nvSpPr>
        <p:spPr>
          <a:xfrm>
            <a:off x="1510352" y="2142109"/>
            <a:ext cx="9325970" cy="421654"/>
          </a:xfrm>
          <a:prstGeom prst="rect">
            <a:avLst/>
          </a:prstGeom>
        </p:spPr>
        <p:txBody>
          <a:bodyPr wrap="square">
            <a:spAutoFit/>
          </a:bodyPr>
          <a:lstStyle/>
          <a:p>
            <a:pPr algn="just">
              <a:lnSpc>
                <a:spcPct val="107000"/>
              </a:lnSpc>
              <a:spcAft>
                <a:spcPts val="800"/>
              </a:spcAft>
            </a:pPr>
            <a:r>
              <a:rPr lang="it-IT" sz="2000" dirty="0" smtClean="0">
                <a:solidFill>
                  <a:prstClr val="black"/>
                </a:solidFill>
                <a:ea typeface="Calibri" panose="020F0502020204030204" pitchFamily="34" charset="0"/>
                <a:cs typeface="Times New Roman" panose="02020603050405020304" pitchFamily="18" charset="0"/>
              </a:rPr>
              <a:t>   </a:t>
            </a:r>
            <a:endParaRPr lang="it-IT" sz="2000" dirty="0">
              <a:solidFill>
                <a:prstClr val="black"/>
              </a:solidFill>
              <a:ea typeface="Calibri" panose="020F0502020204030204" pitchFamily="34" charset="0"/>
              <a:cs typeface="Times New Roman" panose="02020603050405020304" pitchFamily="18" charset="0"/>
            </a:endParaRPr>
          </a:p>
        </p:txBody>
      </p:sp>
      <p:sp>
        <p:nvSpPr>
          <p:cNvPr id="4" name="Rettangolo 3"/>
          <p:cNvSpPr/>
          <p:nvPr/>
        </p:nvSpPr>
        <p:spPr>
          <a:xfrm>
            <a:off x="1637731" y="1856096"/>
            <a:ext cx="8911988" cy="4526239"/>
          </a:xfrm>
          <a:prstGeom prst="rect">
            <a:avLst/>
          </a:prstGeom>
        </p:spPr>
        <p:txBody>
          <a:bodyPr wrap="square">
            <a:spAutoFit/>
          </a:bodyPr>
          <a:lstStyle/>
          <a:p>
            <a:pPr marL="95250" algn="just">
              <a:lnSpc>
                <a:spcPct val="107000"/>
              </a:lnSpc>
              <a:spcAft>
                <a:spcPts val="800"/>
              </a:spcAft>
            </a:pPr>
            <a:r>
              <a:rPr lang="it-IT" sz="2200" dirty="0">
                <a:latin typeface="Calibri" panose="020F0502020204030204" pitchFamily="34" charset="0"/>
                <a:ea typeface="Calibri" panose="020F0502020204030204" pitchFamily="34" charset="0"/>
                <a:cs typeface="Times New Roman" panose="02020603050405020304" pitchFamily="18" charset="0"/>
              </a:rPr>
              <a:t>I PRESTATORI:</a:t>
            </a:r>
          </a:p>
          <a:p>
            <a:pPr marL="342900" lvl="0" indent="-342900" algn="just">
              <a:lnSpc>
                <a:spcPct val="107000"/>
              </a:lnSpc>
              <a:spcAft>
                <a:spcPts val="0"/>
              </a:spcAft>
              <a:buFont typeface="Courier New" panose="02070309020205020404" pitchFamily="49" charset="0"/>
              <a:buChar char="o"/>
            </a:pPr>
            <a:r>
              <a:rPr lang="it-IT" sz="2200" dirty="0">
                <a:latin typeface="Calibri" panose="020F0502020204030204" pitchFamily="34" charset="0"/>
                <a:ea typeface="Calibri" panose="020F0502020204030204" pitchFamily="34" charset="0"/>
                <a:cs typeface="Times New Roman" panose="02020603050405020304" pitchFamily="18" charset="0"/>
              </a:rPr>
              <a:t>pensionati</a:t>
            </a:r>
          </a:p>
          <a:p>
            <a:pPr marL="342900" lvl="0" indent="-342900" algn="just">
              <a:lnSpc>
                <a:spcPct val="107000"/>
              </a:lnSpc>
              <a:spcAft>
                <a:spcPts val="0"/>
              </a:spcAft>
              <a:buFont typeface="Courier New" panose="02070309020205020404" pitchFamily="49" charset="0"/>
              <a:buChar char="o"/>
            </a:pPr>
            <a:r>
              <a:rPr lang="it-IT" sz="2200" dirty="0" smtClean="0">
                <a:latin typeface="Calibri" panose="020F0502020204030204" pitchFamily="34" charset="0"/>
                <a:ea typeface="Calibri" panose="020F0502020204030204" pitchFamily="34" charset="0"/>
                <a:cs typeface="Times New Roman" panose="02020603050405020304" pitchFamily="18" charset="0"/>
              </a:rPr>
              <a:t>Studenti (anche </a:t>
            </a:r>
            <a:r>
              <a:rPr lang="it-IT" sz="2200" dirty="0">
                <a:latin typeface="Calibri" panose="020F0502020204030204" pitchFamily="34" charset="0"/>
                <a:ea typeface="Calibri" panose="020F0502020204030204" pitchFamily="34" charset="0"/>
                <a:cs typeface="Times New Roman" panose="02020603050405020304" pitchFamily="18" charset="0"/>
              </a:rPr>
              <a:t>minorenni con più di 16 anni previa autorizzazione dei </a:t>
            </a:r>
            <a:r>
              <a:rPr lang="it-IT" sz="2200" dirty="0" smtClean="0">
                <a:latin typeface="Calibri" panose="020F0502020204030204" pitchFamily="34" charset="0"/>
                <a:ea typeface="Calibri" panose="020F0502020204030204" pitchFamily="34" charset="0"/>
                <a:cs typeface="Times New Roman" panose="02020603050405020304" pitchFamily="18" charset="0"/>
              </a:rPr>
              <a:t>genitori </a:t>
            </a:r>
            <a:r>
              <a:rPr lang="it-IT" sz="2200" dirty="0">
                <a:latin typeface="Calibri" panose="020F0502020204030204" pitchFamily="34" charset="0"/>
                <a:ea typeface="Calibri" panose="020F0502020204030204" pitchFamily="34" charset="0"/>
                <a:cs typeface="Times New Roman" panose="02020603050405020304" pitchFamily="18" charset="0"/>
              </a:rPr>
              <a:t>o di chi esercita la patria potestà. Se sono iscritti ad un corso di studio di scuola secondaria possono lavorare sono il sabato e la domenica e nei periodi di vacanza scolastica. Gli </a:t>
            </a:r>
            <a:r>
              <a:rPr lang="it-IT" sz="2200" dirty="0" smtClean="0">
                <a:latin typeface="Calibri" panose="020F0502020204030204" pitchFamily="34" charset="0"/>
                <a:ea typeface="Calibri" panose="020F0502020204030204" pitchFamily="34" charset="0"/>
                <a:cs typeface="Times New Roman" panose="02020603050405020304" pitchFamily="18" charset="0"/>
              </a:rPr>
              <a:t>studenti </a:t>
            </a:r>
            <a:r>
              <a:rPr lang="it-IT" sz="2200" dirty="0">
                <a:latin typeface="Calibri" panose="020F0502020204030204" pitchFamily="34" charset="0"/>
                <a:ea typeface="Calibri" panose="020F0502020204030204" pitchFamily="34" charset="0"/>
                <a:cs typeface="Times New Roman" panose="02020603050405020304" pitchFamily="18" charset="0"/>
              </a:rPr>
              <a:t>universitari possono svolgere lavoro occasionale accessorio in tutti i periodi dell’anno.)</a:t>
            </a:r>
          </a:p>
          <a:p>
            <a:pPr marL="342900" lvl="0" indent="-342900" algn="just">
              <a:lnSpc>
                <a:spcPct val="107000"/>
              </a:lnSpc>
              <a:spcAft>
                <a:spcPts val="0"/>
              </a:spcAft>
              <a:buFont typeface="Courier New" panose="02070309020205020404" pitchFamily="49" charset="0"/>
              <a:buChar char="o"/>
            </a:pPr>
            <a:r>
              <a:rPr lang="it-IT" sz="2200" dirty="0">
                <a:latin typeface="Calibri" panose="020F0502020204030204" pitchFamily="34" charset="0"/>
                <a:ea typeface="Calibri" panose="020F0502020204030204" pitchFamily="34" charset="0"/>
                <a:cs typeface="Times New Roman" panose="02020603050405020304" pitchFamily="18" charset="0"/>
              </a:rPr>
              <a:t>percettori di prestazioni integrative del salario a sostegno del reddito</a:t>
            </a:r>
          </a:p>
          <a:p>
            <a:pPr marL="342900" lvl="0" indent="-342900" algn="just">
              <a:lnSpc>
                <a:spcPct val="107000"/>
              </a:lnSpc>
              <a:spcAft>
                <a:spcPts val="0"/>
              </a:spcAft>
              <a:buFont typeface="Courier New" panose="02070309020205020404" pitchFamily="49" charset="0"/>
              <a:buChar char="o"/>
            </a:pPr>
            <a:r>
              <a:rPr lang="it-IT" sz="2200" dirty="0">
                <a:latin typeface="Calibri" panose="020F0502020204030204" pitchFamily="34" charset="0"/>
                <a:ea typeface="Calibri" panose="020F0502020204030204" pitchFamily="34" charset="0"/>
                <a:cs typeface="Times New Roman" panose="02020603050405020304" pitchFamily="18" charset="0"/>
              </a:rPr>
              <a:t>lavoratori part-time(eccetto che presso il medesimo datore di lavoro)</a:t>
            </a:r>
          </a:p>
          <a:p>
            <a:pPr marL="342900" lvl="0" indent="-342900" algn="just">
              <a:lnSpc>
                <a:spcPct val="107000"/>
              </a:lnSpc>
              <a:spcAft>
                <a:spcPts val="0"/>
              </a:spcAft>
              <a:buFont typeface="Courier New" panose="02070309020205020404" pitchFamily="49" charset="0"/>
              <a:buChar char="o"/>
            </a:pPr>
            <a:r>
              <a:rPr lang="it-IT" sz="2200" dirty="0">
                <a:latin typeface="Calibri" panose="020F0502020204030204" pitchFamily="34" charset="0"/>
                <a:ea typeface="Calibri" panose="020F0502020204030204" pitchFamily="34" charset="0"/>
                <a:cs typeface="Times New Roman" panose="02020603050405020304" pitchFamily="18" charset="0"/>
              </a:rPr>
              <a:t>altre categorie di prestatori ( es inoccupati, lavoratori autonomi, percettori di indennità di disoccupazione, </a:t>
            </a:r>
            <a:r>
              <a:rPr lang="it-IT" sz="2200" dirty="0" err="1">
                <a:latin typeface="Calibri" panose="020F0502020204030204" pitchFamily="34" charset="0"/>
                <a:ea typeface="Calibri" panose="020F0502020204030204" pitchFamily="34" charset="0"/>
                <a:cs typeface="Times New Roman" panose="02020603050405020304" pitchFamily="18" charset="0"/>
              </a:rPr>
              <a:t>ecc</a:t>
            </a:r>
            <a:r>
              <a:rPr lang="it-IT" sz="2200" dirty="0">
                <a:latin typeface="Calibri" panose="020F0502020204030204" pitchFamily="34" charset="0"/>
                <a:ea typeface="Calibri" panose="020F0502020204030204" pitchFamily="34" charset="0"/>
                <a:cs typeface="Times New Roman" panose="02020603050405020304" pitchFamily="18" charset="0"/>
              </a:rPr>
              <a:t>)</a:t>
            </a:r>
          </a:p>
          <a:p>
            <a:pPr marL="342900" lvl="0" indent="-342900" algn="just">
              <a:lnSpc>
                <a:spcPct val="107000"/>
              </a:lnSpc>
              <a:spcAft>
                <a:spcPts val="800"/>
              </a:spcAft>
              <a:buFont typeface="Courier New" panose="02070309020205020404" pitchFamily="49" charset="0"/>
              <a:buChar char="o"/>
            </a:pPr>
            <a:r>
              <a:rPr lang="it-IT" sz="2200" dirty="0">
                <a:latin typeface="Calibri" panose="020F0502020204030204" pitchFamily="34" charset="0"/>
                <a:ea typeface="Calibri" panose="020F0502020204030204" pitchFamily="34" charset="0"/>
                <a:cs typeface="Times New Roman" panose="02020603050405020304" pitchFamily="18" charset="0"/>
              </a:rPr>
              <a:t>lavoratori stranieri regolarmente soggiornanti in Italia.</a:t>
            </a:r>
            <a:endParaRPr lang="it-IT"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943301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2700" dirty="0">
                <a:solidFill>
                  <a:srgbClr val="000000"/>
                </a:solidFill>
                <a:latin typeface="Bauhaus 93" pitchFamily="82"/>
              </a:rPr>
              <a:t>PERCORSO FORMATIVO ALTERNANZA SCUOLA LAVORO</a:t>
            </a:r>
            <a:br>
              <a:rPr lang="it-IT" sz="2700" dirty="0">
                <a:solidFill>
                  <a:srgbClr val="000000"/>
                </a:solidFill>
                <a:latin typeface="Bauhaus 93" pitchFamily="82"/>
              </a:rPr>
            </a:br>
            <a:r>
              <a:rPr lang="it-IT" sz="1800" dirty="0" err="1">
                <a:solidFill>
                  <a:srgbClr val="000000"/>
                </a:solidFill>
                <a:latin typeface="Bauhaus 93" pitchFamily="82"/>
              </a:rPr>
              <a:t>I.t.i.s</a:t>
            </a:r>
            <a:r>
              <a:rPr lang="it-IT" sz="1800" dirty="0">
                <a:solidFill>
                  <a:srgbClr val="000000"/>
                </a:solidFill>
                <a:latin typeface="Bauhaus 93" pitchFamily="82"/>
              </a:rPr>
              <a:t>. Luigi dell’Erba </a:t>
            </a:r>
            <a:r>
              <a:rPr lang="it-IT" sz="1800" dirty="0" err="1">
                <a:solidFill>
                  <a:srgbClr val="000000"/>
                </a:solidFill>
                <a:latin typeface="Bauhaus 93" pitchFamily="82"/>
              </a:rPr>
              <a:t>as</a:t>
            </a:r>
            <a:r>
              <a:rPr lang="it-IT" sz="1800" dirty="0">
                <a:solidFill>
                  <a:srgbClr val="000000"/>
                </a:solidFill>
                <a:latin typeface="Bauhaus 93" pitchFamily="82"/>
              </a:rPr>
              <a:t> 2015/2016 </a:t>
            </a:r>
            <a:br>
              <a:rPr lang="it-IT" sz="1800" dirty="0">
                <a:solidFill>
                  <a:srgbClr val="000000"/>
                </a:solidFill>
                <a:latin typeface="Bauhaus 93" pitchFamily="82"/>
              </a:rPr>
            </a:br>
            <a:r>
              <a:rPr lang="it-IT" sz="1800" dirty="0">
                <a:solidFill>
                  <a:srgbClr val="000000"/>
                </a:solidFill>
                <a:latin typeface="Bauhaus 93" pitchFamily="82"/>
              </a:rPr>
              <a:t>a cura di Prof.sa Sabrina Monteleone</a:t>
            </a:r>
            <a:endParaRPr lang="it-IT" dirty="0"/>
          </a:p>
        </p:txBody>
      </p:sp>
      <p:sp>
        <p:nvSpPr>
          <p:cNvPr id="5" name="Rettangolo 4"/>
          <p:cNvSpPr/>
          <p:nvPr/>
        </p:nvSpPr>
        <p:spPr>
          <a:xfrm>
            <a:off x="1510352" y="1690688"/>
            <a:ext cx="9171295" cy="388696"/>
          </a:xfrm>
          <a:prstGeom prst="rect">
            <a:avLst/>
          </a:prstGeom>
        </p:spPr>
        <p:txBody>
          <a:bodyPr wrap="square">
            <a:spAutoFit/>
          </a:bodyPr>
          <a:lstStyle/>
          <a:p>
            <a:pPr algn="just">
              <a:lnSpc>
                <a:spcPct val="107000"/>
              </a:lnSpc>
              <a:spcAft>
                <a:spcPts val="800"/>
              </a:spcAft>
            </a:pPr>
            <a:r>
              <a:rPr lang="it-IT" dirty="0">
                <a:solidFill>
                  <a:prstClr val="black"/>
                </a:solidFill>
                <a:ea typeface="Calibri" panose="020F0502020204030204" pitchFamily="34" charset="0"/>
                <a:cs typeface="Times New Roman" panose="02020603050405020304" pitchFamily="18" charset="0"/>
              </a:rPr>
              <a:t> </a:t>
            </a:r>
          </a:p>
        </p:txBody>
      </p:sp>
      <p:sp>
        <p:nvSpPr>
          <p:cNvPr id="3" name="Rettangolo 2"/>
          <p:cNvSpPr/>
          <p:nvPr/>
        </p:nvSpPr>
        <p:spPr>
          <a:xfrm>
            <a:off x="1510352" y="2142109"/>
            <a:ext cx="9325970" cy="421654"/>
          </a:xfrm>
          <a:prstGeom prst="rect">
            <a:avLst/>
          </a:prstGeom>
        </p:spPr>
        <p:txBody>
          <a:bodyPr wrap="square">
            <a:spAutoFit/>
          </a:bodyPr>
          <a:lstStyle/>
          <a:p>
            <a:pPr algn="just">
              <a:lnSpc>
                <a:spcPct val="107000"/>
              </a:lnSpc>
              <a:spcAft>
                <a:spcPts val="800"/>
              </a:spcAft>
            </a:pPr>
            <a:r>
              <a:rPr lang="it-IT" sz="2000" dirty="0" smtClean="0">
                <a:solidFill>
                  <a:prstClr val="black"/>
                </a:solidFill>
                <a:ea typeface="Calibri" panose="020F0502020204030204" pitchFamily="34" charset="0"/>
                <a:cs typeface="Times New Roman" panose="02020603050405020304" pitchFamily="18" charset="0"/>
              </a:rPr>
              <a:t>   </a:t>
            </a:r>
            <a:endParaRPr lang="it-IT" sz="2000" dirty="0">
              <a:solidFill>
                <a:prstClr val="black"/>
              </a:solidFill>
              <a:ea typeface="Calibri" panose="020F0502020204030204" pitchFamily="34" charset="0"/>
              <a:cs typeface="Times New Roman" panose="02020603050405020304" pitchFamily="18" charset="0"/>
            </a:endParaRPr>
          </a:p>
        </p:txBody>
      </p:sp>
      <p:sp>
        <p:nvSpPr>
          <p:cNvPr id="4" name="Rettangolo 3"/>
          <p:cNvSpPr/>
          <p:nvPr/>
        </p:nvSpPr>
        <p:spPr>
          <a:xfrm>
            <a:off x="1624083" y="1741423"/>
            <a:ext cx="8952931" cy="3590085"/>
          </a:xfrm>
          <a:prstGeom prst="rect">
            <a:avLst/>
          </a:prstGeom>
        </p:spPr>
        <p:txBody>
          <a:bodyPr wrap="square">
            <a:spAutoFit/>
          </a:bodyPr>
          <a:lstStyle/>
          <a:p>
            <a:pPr marL="228600">
              <a:lnSpc>
                <a:spcPct val="107000"/>
              </a:lnSpc>
              <a:spcAft>
                <a:spcPts val="800"/>
              </a:spcAft>
            </a:pPr>
            <a:r>
              <a:rPr lang="it-IT" sz="2200" dirty="0">
                <a:latin typeface="Calibri" panose="020F0502020204030204" pitchFamily="34" charset="0"/>
                <a:ea typeface="Calibri" panose="020F0502020204030204" pitchFamily="34" charset="0"/>
                <a:cs typeface="Times New Roman" panose="02020603050405020304" pitchFamily="18" charset="0"/>
              </a:rPr>
              <a:t>I voucher si possono acquistare:</a:t>
            </a:r>
          </a:p>
          <a:p>
            <a:pPr marL="228600">
              <a:lnSpc>
                <a:spcPct val="107000"/>
              </a:lnSpc>
              <a:spcAft>
                <a:spcPts val="800"/>
              </a:spcAft>
            </a:pPr>
            <a:r>
              <a:rPr lang="it-IT" sz="2200" dirty="0">
                <a:latin typeface="Calibri" panose="020F0502020204030204" pitchFamily="34" charset="0"/>
                <a:ea typeface="Calibri" panose="020F0502020204030204" pitchFamily="34" charset="0"/>
                <a:cs typeface="Times New Roman" panose="02020603050405020304" pitchFamily="18" charset="0"/>
              </a:rPr>
              <a:t>presso le sedi INPS territoriali;</a:t>
            </a:r>
          </a:p>
          <a:p>
            <a:pPr marL="228600">
              <a:lnSpc>
                <a:spcPct val="107000"/>
              </a:lnSpc>
              <a:spcAft>
                <a:spcPts val="800"/>
              </a:spcAft>
            </a:pPr>
            <a:r>
              <a:rPr lang="it-IT" sz="2200" dirty="0">
                <a:latin typeface="Calibri" panose="020F0502020204030204" pitchFamily="34" charset="0"/>
                <a:ea typeface="Calibri" panose="020F0502020204030204" pitchFamily="34" charset="0"/>
                <a:cs typeface="Times New Roman" panose="02020603050405020304" pitchFamily="18" charset="0"/>
              </a:rPr>
              <a:t>presso i tabaccai che aderiscono alla convenzione INPS-FIT;</a:t>
            </a:r>
          </a:p>
          <a:p>
            <a:pPr marL="228600">
              <a:lnSpc>
                <a:spcPct val="107000"/>
              </a:lnSpc>
              <a:spcAft>
                <a:spcPts val="800"/>
              </a:spcAft>
            </a:pPr>
            <a:r>
              <a:rPr lang="it-IT" sz="2200" dirty="0">
                <a:latin typeface="Calibri" panose="020F0502020204030204" pitchFamily="34" charset="0"/>
                <a:ea typeface="Calibri" panose="020F0502020204030204" pitchFamily="34" charset="0"/>
                <a:cs typeface="Times New Roman" panose="02020603050405020304" pitchFamily="18" charset="0"/>
              </a:rPr>
              <a:t>attraverso procedure telematiche;</a:t>
            </a:r>
          </a:p>
          <a:p>
            <a:pPr marL="228600">
              <a:lnSpc>
                <a:spcPct val="107000"/>
              </a:lnSpc>
              <a:spcAft>
                <a:spcPts val="800"/>
              </a:spcAft>
            </a:pPr>
            <a:r>
              <a:rPr lang="it-IT" sz="2200" dirty="0">
                <a:latin typeface="Calibri" panose="020F0502020204030204" pitchFamily="34" charset="0"/>
                <a:ea typeface="Calibri" panose="020F0502020204030204" pitchFamily="34" charset="0"/>
                <a:cs typeface="Times New Roman" panose="02020603050405020304" pitchFamily="18" charset="0"/>
              </a:rPr>
              <a:t>presso le banche popolari abilitate;</a:t>
            </a:r>
          </a:p>
          <a:p>
            <a:pPr marL="228600">
              <a:lnSpc>
                <a:spcPct val="107000"/>
              </a:lnSpc>
              <a:spcAft>
                <a:spcPts val="800"/>
              </a:spcAft>
            </a:pPr>
            <a:r>
              <a:rPr lang="it-IT" sz="2200" dirty="0">
                <a:latin typeface="Calibri" panose="020F0502020204030204" pitchFamily="34" charset="0"/>
                <a:ea typeface="Calibri" panose="020F0502020204030204" pitchFamily="34" charset="0"/>
                <a:cs typeface="Times New Roman" panose="02020603050405020304" pitchFamily="18" charset="0"/>
              </a:rPr>
              <a:t>presso gli uffici postali di tutto il territorio nazionale.</a:t>
            </a:r>
          </a:p>
          <a:p>
            <a:pPr marL="228600">
              <a:lnSpc>
                <a:spcPct val="107000"/>
              </a:lnSpc>
              <a:spcAft>
                <a:spcPts val="800"/>
              </a:spcAft>
            </a:pPr>
            <a:r>
              <a:rPr lang="it-IT" sz="2200" dirty="0">
                <a:latin typeface="Calibri" panose="020F0502020204030204" pitchFamily="34" charset="0"/>
                <a:ea typeface="Calibri" panose="020F0502020204030204" pitchFamily="34" charset="0"/>
                <a:cs typeface="Times New Roman" panose="02020603050405020304" pitchFamily="18" charset="0"/>
              </a:rPr>
              <a:t>L’acquisto dei Voucher viene effettuato da chi deve usufruire della prestazione di lavoro, il prestatore invece deve registrarsi all’ INPS .</a:t>
            </a:r>
            <a:endParaRPr lang="it-IT"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174867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68490" y="134415"/>
            <a:ext cx="11589223" cy="1325563"/>
          </a:xfrm>
        </p:spPr>
        <p:txBody>
          <a:bodyPr/>
          <a:lstStyle/>
          <a:p>
            <a:pPr algn="ctr"/>
            <a:r>
              <a:rPr lang="it-IT" sz="2700" dirty="0">
                <a:solidFill>
                  <a:srgbClr val="000000"/>
                </a:solidFill>
                <a:latin typeface="Bauhaus 93" pitchFamily="82"/>
              </a:rPr>
              <a:t>PERCORSO FORMATIVO ALTERNANZA SCUOLA LAVORO</a:t>
            </a:r>
            <a:br>
              <a:rPr lang="it-IT" sz="2700" dirty="0">
                <a:solidFill>
                  <a:srgbClr val="000000"/>
                </a:solidFill>
                <a:latin typeface="Bauhaus 93" pitchFamily="82"/>
              </a:rPr>
            </a:br>
            <a:r>
              <a:rPr lang="it-IT" sz="1800" dirty="0" err="1">
                <a:solidFill>
                  <a:srgbClr val="000000"/>
                </a:solidFill>
                <a:latin typeface="Bauhaus 93" pitchFamily="82"/>
              </a:rPr>
              <a:t>I.t.i.s</a:t>
            </a:r>
            <a:r>
              <a:rPr lang="it-IT" sz="1800" dirty="0">
                <a:solidFill>
                  <a:srgbClr val="000000"/>
                </a:solidFill>
                <a:latin typeface="Bauhaus 93" pitchFamily="82"/>
              </a:rPr>
              <a:t>. Luigi dell’Erba </a:t>
            </a:r>
            <a:r>
              <a:rPr lang="it-IT" sz="1800" dirty="0" err="1">
                <a:solidFill>
                  <a:srgbClr val="000000"/>
                </a:solidFill>
                <a:latin typeface="Bauhaus 93" pitchFamily="82"/>
              </a:rPr>
              <a:t>as</a:t>
            </a:r>
            <a:r>
              <a:rPr lang="it-IT" sz="1800">
                <a:solidFill>
                  <a:srgbClr val="000000"/>
                </a:solidFill>
                <a:latin typeface="Bauhaus 93" pitchFamily="82"/>
              </a:rPr>
              <a:t> 2015/2016 </a:t>
            </a:r>
            <a:br>
              <a:rPr lang="it-IT" sz="1800">
                <a:solidFill>
                  <a:srgbClr val="000000"/>
                </a:solidFill>
                <a:latin typeface="Bauhaus 93" pitchFamily="82"/>
              </a:rPr>
            </a:br>
            <a:r>
              <a:rPr lang="it-IT" sz="1800">
                <a:solidFill>
                  <a:srgbClr val="000000"/>
                </a:solidFill>
                <a:latin typeface="Bauhaus 93" pitchFamily="82"/>
              </a:rPr>
              <a:t>a cura di Prof.sa Sabrina Monteleone</a:t>
            </a:r>
            <a:endParaRPr lang="it-IT" dirty="0"/>
          </a:p>
        </p:txBody>
      </p:sp>
      <p:sp>
        <p:nvSpPr>
          <p:cNvPr id="5" name="Rettangolo 4"/>
          <p:cNvSpPr/>
          <p:nvPr/>
        </p:nvSpPr>
        <p:spPr>
          <a:xfrm>
            <a:off x="1510352" y="1690688"/>
            <a:ext cx="9171295" cy="388696"/>
          </a:xfrm>
          <a:prstGeom prst="rect">
            <a:avLst/>
          </a:prstGeom>
        </p:spPr>
        <p:txBody>
          <a:bodyPr wrap="square">
            <a:spAutoFit/>
          </a:bodyPr>
          <a:lstStyle/>
          <a:p>
            <a:pPr algn="just">
              <a:lnSpc>
                <a:spcPct val="107000"/>
              </a:lnSpc>
              <a:spcAft>
                <a:spcPts val="800"/>
              </a:spcAft>
            </a:pPr>
            <a:r>
              <a:rPr lang="it-IT" dirty="0">
                <a:solidFill>
                  <a:prstClr val="black"/>
                </a:solidFill>
                <a:ea typeface="Calibri" panose="020F0502020204030204" pitchFamily="34" charset="0"/>
                <a:cs typeface="Times New Roman" panose="02020603050405020304" pitchFamily="18" charset="0"/>
              </a:rPr>
              <a:t> </a:t>
            </a:r>
          </a:p>
        </p:txBody>
      </p:sp>
      <p:sp>
        <p:nvSpPr>
          <p:cNvPr id="3" name="Rettangolo 2"/>
          <p:cNvSpPr/>
          <p:nvPr/>
        </p:nvSpPr>
        <p:spPr>
          <a:xfrm>
            <a:off x="1510352" y="2142109"/>
            <a:ext cx="9325970" cy="421654"/>
          </a:xfrm>
          <a:prstGeom prst="rect">
            <a:avLst/>
          </a:prstGeom>
        </p:spPr>
        <p:txBody>
          <a:bodyPr wrap="square">
            <a:spAutoFit/>
          </a:bodyPr>
          <a:lstStyle/>
          <a:p>
            <a:pPr algn="just">
              <a:lnSpc>
                <a:spcPct val="107000"/>
              </a:lnSpc>
              <a:spcAft>
                <a:spcPts val="800"/>
              </a:spcAft>
            </a:pPr>
            <a:r>
              <a:rPr lang="it-IT" sz="2000" dirty="0" smtClean="0">
                <a:solidFill>
                  <a:prstClr val="black"/>
                </a:solidFill>
                <a:ea typeface="Calibri" panose="020F0502020204030204" pitchFamily="34" charset="0"/>
                <a:cs typeface="Times New Roman" panose="02020603050405020304" pitchFamily="18" charset="0"/>
              </a:rPr>
              <a:t>   </a:t>
            </a:r>
            <a:endParaRPr lang="it-IT" sz="2000" dirty="0">
              <a:solidFill>
                <a:prstClr val="black"/>
              </a:solidFill>
              <a:ea typeface="Calibri" panose="020F0502020204030204" pitchFamily="34" charset="0"/>
              <a:cs typeface="Times New Roman" panose="02020603050405020304" pitchFamily="18" charset="0"/>
            </a:endParaRPr>
          </a:p>
        </p:txBody>
      </p:sp>
      <p:sp>
        <p:nvSpPr>
          <p:cNvPr id="4" name="Rettangolo 3"/>
          <p:cNvSpPr/>
          <p:nvPr/>
        </p:nvSpPr>
        <p:spPr>
          <a:xfrm>
            <a:off x="1665027" y="1752836"/>
            <a:ext cx="9171295" cy="4487767"/>
          </a:xfrm>
          <a:prstGeom prst="rect">
            <a:avLst/>
          </a:prstGeom>
        </p:spPr>
        <p:txBody>
          <a:bodyPr wrap="square">
            <a:spAutoFit/>
          </a:bodyPr>
          <a:lstStyle/>
          <a:p>
            <a:pPr marL="228600" algn="just">
              <a:lnSpc>
                <a:spcPct val="107000"/>
              </a:lnSpc>
              <a:spcAft>
                <a:spcPts val="800"/>
              </a:spcAft>
            </a:pPr>
            <a:r>
              <a:rPr lang="it-IT" sz="2200" dirty="0">
                <a:latin typeface="Calibri" panose="020F0502020204030204" pitchFamily="34" charset="0"/>
                <a:ea typeface="Calibri" panose="020F0502020204030204" pitchFamily="34" charset="0"/>
                <a:cs typeface="Times New Roman" panose="02020603050405020304" pitchFamily="18" charset="0"/>
              </a:rPr>
              <a:t>Il prestatore al termine della prestazione lavorativa riceverà un numero di buoni lavoro corrispondente al valore del lavoro prestato. Tali </a:t>
            </a:r>
            <a:r>
              <a:rPr lang="it-IT" sz="2200" dirty="0" smtClean="0">
                <a:latin typeface="Calibri" panose="020F0502020204030204" pitchFamily="34" charset="0"/>
                <a:ea typeface="Calibri" panose="020F0502020204030204" pitchFamily="34" charset="0"/>
                <a:cs typeface="Times New Roman" panose="02020603050405020304" pitchFamily="18" charset="0"/>
              </a:rPr>
              <a:t>buoni</a:t>
            </a:r>
          </a:p>
          <a:p>
            <a:pPr marL="571500" indent="-342900" algn="just">
              <a:lnSpc>
                <a:spcPct val="107000"/>
              </a:lnSpc>
              <a:spcAft>
                <a:spcPts val="800"/>
              </a:spcAft>
              <a:buFont typeface="Arial" panose="020B0604020202020204" pitchFamily="34" charset="0"/>
              <a:buChar char="•"/>
            </a:pPr>
            <a:r>
              <a:rPr lang="it-IT" sz="2200" dirty="0" smtClean="0">
                <a:latin typeface="Calibri" panose="020F0502020204030204" pitchFamily="34" charset="0"/>
                <a:ea typeface="Calibri" panose="020F0502020204030204" pitchFamily="34" charset="0"/>
                <a:cs typeface="Times New Roman" panose="02020603050405020304" pitchFamily="18" charset="0"/>
              </a:rPr>
              <a:t> </a:t>
            </a:r>
            <a:r>
              <a:rPr lang="it-IT" sz="2200" dirty="0">
                <a:latin typeface="Calibri" panose="020F0502020204030204" pitchFamily="34" charset="0"/>
                <a:ea typeface="Calibri" panose="020F0502020204030204" pitchFamily="34" charset="0"/>
                <a:cs typeface="Times New Roman" panose="02020603050405020304" pitchFamily="18" charset="0"/>
              </a:rPr>
              <a:t>se acquistati presso l’INPS, sono riscuotibili presso gli uffici postali entro 2 anni dal giorno </a:t>
            </a:r>
            <a:r>
              <a:rPr lang="it-IT" sz="2200" dirty="0" smtClean="0">
                <a:latin typeface="Calibri" panose="020F0502020204030204" pitchFamily="34" charset="0"/>
                <a:ea typeface="Calibri" panose="020F0502020204030204" pitchFamily="34" charset="0"/>
                <a:cs typeface="Times New Roman" panose="02020603050405020304" pitchFamily="18" charset="0"/>
              </a:rPr>
              <a:t>dell’emissione;</a:t>
            </a:r>
          </a:p>
          <a:p>
            <a:pPr marL="571500" indent="-342900" algn="just">
              <a:lnSpc>
                <a:spcPct val="107000"/>
              </a:lnSpc>
              <a:spcAft>
                <a:spcPts val="800"/>
              </a:spcAft>
              <a:buFont typeface="Arial" panose="020B0604020202020204" pitchFamily="34" charset="0"/>
              <a:buChar char="•"/>
            </a:pPr>
            <a:r>
              <a:rPr lang="it-IT" sz="2200" dirty="0" smtClean="0">
                <a:latin typeface="Calibri" panose="020F0502020204030204" pitchFamily="34" charset="0"/>
                <a:ea typeface="Calibri" panose="020F0502020204030204" pitchFamily="34" charset="0"/>
                <a:cs typeface="Times New Roman" panose="02020603050405020304" pitchFamily="18" charset="0"/>
              </a:rPr>
              <a:t>se </a:t>
            </a:r>
            <a:r>
              <a:rPr lang="it-IT" sz="2200" dirty="0">
                <a:latin typeface="Calibri" panose="020F0502020204030204" pitchFamily="34" charset="0"/>
                <a:ea typeface="Calibri" panose="020F0502020204030204" pitchFamily="34" charset="0"/>
                <a:cs typeface="Times New Roman" panose="02020603050405020304" pitchFamily="18" charset="0"/>
              </a:rPr>
              <a:t>acquistati presso i tabaccai sono riscuotibili presso il circuito dei tabaccai abilitati entro 1 anno dal giorno dell’emissione; </a:t>
            </a:r>
          </a:p>
          <a:p>
            <a:pPr marL="571500" indent="-342900" algn="just">
              <a:lnSpc>
                <a:spcPct val="107000"/>
              </a:lnSpc>
              <a:spcAft>
                <a:spcPts val="800"/>
              </a:spcAft>
              <a:buFont typeface="Arial" panose="020B0604020202020204" pitchFamily="34" charset="0"/>
              <a:buChar char="•"/>
            </a:pPr>
            <a:r>
              <a:rPr lang="it-IT" sz="2200" dirty="0" smtClean="0">
                <a:latin typeface="Calibri" panose="020F0502020204030204" pitchFamily="34" charset="0"/>
                <a:ea typeface="Calibri" panose="020F0502020204030204" pitchFamily="34" charset="0"/>
                <a:cs typeface="Times New Roman" panose="02020603050405020304" pitchFamily="18" charset="0"/>
              </a:rPr>
              <a:t>quelli </a:t>
            </a:r>
            <a:r>
              <a:rPr lang="it-IT" sz="2200" dirty="0">
                <a:latin typeface="Calibri" panose="020F0502020204030204" pitchFamily="34" charset="0"/>
                <a:ea typeface="Calibri" panose="020F0502020204030204" pitchFamily="34" charset="0"/>
                <a:cs typeface="Times New Roman" panose="02020603050405020304" pitchFamily="18" charset="0"/>
              </a:rPr>
              <a:t>acquistati presso le banche sono riscuotibili esclusivamente all’interno del medesimo circuito </a:t>
            </a:r>
            <a:r>
              <a:rPr lang="it-IT" sz="2200" dirty="0" smtClean="0">
                <a:latin typeface="Calibri" panose="020F0502020204030204" pitchFamily="34" charset="0"/>
                <a:ea typeface="Calibri" panose="020F0502020204030204" pitchFamily="34" charset="0"/>
                <a:cs typeface="Times New Roman" panose="02020603050405020304" pitchFamily="18" charset="0"/>
              </a:rPr>
              <a:t>bancario entro </a:t>
            </a:r>
            <a:r>
              <a:rPr lang="it-IT" sz="2200" dirty="0">
                <a:latin typeface="Calibri" panose="020F0502020204030204" pitchFamily="34" charset="0"/>
                <a:ea typeface="Calibri" panose="020F0502020204030204" pitchFamily="34" charset="0"/>
                <a:cs typeface="Times New Roman" panose="02020603050405020304" pitchFamily="18" charset="0"/>
              </a:rPr>
              <a:t>1 anno dal giorno </a:t>
            </a:r>
            <a:r>
              <a:rPr lang="it-IT" sz="2200" dirty="0" smtClean="0">
                <a:latin typeface="Calibri" panose="020F0502020204030204" pitchFamily="34" charset="0"/>
                <a:ea typeface="Calibri" panose="020F0502020204030204" pitchFamily="34" charset="0"/>
                <a:cs typeface="Times New Roman" panose="02020603050405020304" pitchFamily="18" charset="0"/>
              </a:rPr>
              <a:t>dell’emissione; </a:t>
            </a:r>
          </a:p>
          <a:p>
            <a:pPr marL="571500" indent="-342900" algn="just">
              <a:lnSpc>
                <a:spcPct val="107000"/>
              </a:lnSpc>
              <a:spcAft>
                <a:spcPts val="800"/>
              </a:spcAft>
              <a:buFont typeface="Arial" panose="020B0604020202020204" pitchFamily="34" charset="0"/>
              <a:buChar char="•"/>
            </a:pPr>
            <a:r>
              <a:rPr lang="it-IT" sz="2200" dirty="0" smtClean="0">
                <a:latin typeface="Calibri" panose="020F0502020204030204" pitchFamily="34" charset="0"/>
                <a:ea typeface="Calibri" panose="020F0502020204030204" pitchFamily="34" charset="0"/>
                <a:cs typeface="Times New Roman" panose="02020603050405020304" pitchFamily="18" charset="0"/>
              </a:rPr>
              <a:t>i </a:t>
            </a:r>
            <a:r>
              <a:rPr lang="it-IT" sz="2200" dirty="0">
                <a:latin typeface="Calibri" panose="020F0502020204030204" pitchFamily="34" charset="0"/>
                <a:ea typeface="Calibri" panose="020F0502020204030204" pitchFamily="34" charset="0"/>
                <a:cs typeface="Times New Roman" panose="02020603050405020304" pitchFamily="18" charset="0"/>
              </a:rPr>
              <a:t>voucher acquistati presso gli uffici postali sono riscuotibili presso gli </a:t>
            </a:r>
            <a:r>
              <a:rPr lang="it-IT" sz="2200" dirty="0" smtClean="0">
                <a:latin typeface="Calibri" panose="020F0502020204030204" pitchFamily="34" charset="0"/>
                <a:ea typeface="Calibri" panose="020F0502020204030204" pitchFamily="34" charset="0"/>
                <a:cs typeface="Times New Roman" panose="02020603050405020304" pitchFamily="18" charset="0"/>
              </a:rPr>
              <a:t>uffici </a:t>
            </a:r>
            <a:r>
              <a:rPr lang="it-IT" sz="2200" dirty="0">
                <a:latin typeface="Calibri" panose="020F0502020204030204" pitchFamily="34" charset="0"/>
                <a:ea typeface="Calibri" panose="020F0502020204030204" pitchFamily="34" charset="0"/>
                <a:cs typeface="Times New Roman" panose="02020603050405020304" pitchFamily="18" charset="0"/>
              </a:rPr>
              <a:t>postali entro 2 anni dal giorno dell’emissione.</a:t>
            </a:r>
            <a:endParaRPr lang="it-IT"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862535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2700" dirty="0">
                <a:solidFill>
                  <a:srgbClr val="000000"/>
                </a:solidFill>
                <a:latin typeface="Bauhaus 93" pitchFamily="82"/>
              </a:rPr>
              <a:t>PERCORSO FORMATIVO ALTERNANZA SCUOLA LAVORO</a:t>
            </a:r>
            <a:br>
              <a:rPr lang="it-IT" sz="2700" dirty="0">
                <a:solidFill>
                  <a:srgbClr val="000000"/>
                </a:solidFill>
                <a:latin typeface="Bauhaus 93" pitchFamily="82"/>
              </a:rPr>
            </a:br>
            <a:r>
              <a:rPr lang="it-IT" sz="1800" dirty="0" err="1">
                <a:solidFill>
                  <a:srgbClr val="000000"/>
                </a:solidFill>
                <a:latin typeface="Bauhaus 93" pitchFamily="82"/>
              </a:rPr>
              <a:t>I.t.i.s</a:t>
            </a:r>
            <a:r>
              <a:rPr lang="it-IT" sz="1800" dirty="0">
                <a:solidFill>
                  <a:srgbClr val="000000"/>
                </a:solidFill>
                <a:latin typeface="Bauhaus 93" pitchFamily="82"/>
              </a:rPr>
              <a:t>. Luigi dell’Erba </a:t>
            </a:r>
            <a:r>
              <a:rPr lang="it-IT" sz="1800" dirty="0" err="1">
                <a:solidFill>
                  <a:srgbClr val="000000"/>
                </a:solidFill>
                <a:latin typeface="Bauhaus 93" pitchFamily="82"/>
              </a:rPr>
              <a:t>as</a:t>
            </a:r>
            <a:r>
              <a:rPr lang="it-IT" sz="1800" dirty="0">
                <a:solidFill>
                  <a:srgbClr val="000000"/>
                </a:solidFill>
                <a:latin typeface="Bauhaus 93" pitchFamily="82"/>
              </a:rPr>
              <a:t> 2015/2016 </a:t>
            </a:r>
            <a:br>
              <a:rPr lang="it-IT" sz="1800" dirty="0">
                <a:solidFill>
                  <a:srgbClr val="000000"/>
                </a:solidFill>
                <a:latin typeface="Bauhaus 93" pitchFamily="82"/>
              </a:rPr>
            </a:br>
            <a:r>
              <a:rPr lang="it-IT" sz="1800" dirty="0">
                <a:solidFill>
                  <a:srgbClr val="000000"/>
                </a:solidFill>
                <a:latin typeface="Bauhaus 93" pitchFamily="82"/>
              </a:rPr>
              <a:t>a cura di Prof.sa Sabrina Monteleone</a:t>
            </a:r>
            <a:endParaRPr lang="it-IT" dirty="0"/>
          </a:p>
        </p:txBody>
      </p:sp>
      <p:sp>
        <p:nvSpPr>
          <p:cNvPr id="4" name="Rettangolo 3"/>
          <p:cNvSpPr/>
          <p:nvPr/>
        </p:nvSpPr>
        <p:spPr>
          <a:xfrm>
            <a:off x="1596787" y="2047164"/>
            <a:ext cx="9062113" cy="4006866"/>
          </a:xfrm>
          <a:prstGeom prst="rect">
            <a:avLst/>
          </a:prstGeom>
        </p:spPr>
        <p:txBody>
          <a:bodyPr wrap="square">
            <a:spAutoFit/>
          </a:bodyPr>
          <a:lstStyle/>
          <a:p>
            <a:pPr algn="just">
              <a:lnSpc>
                <a:spcPct val="107000"/>
              </a:lnSpc>
              <a:spcAft>
                <a:spcPts val="800"/>
              </a:spcAft>
            </a:pPr>
            <a:r>
              <a:rPr lang="it-IT" sz="2200" dirty="0">
                <a:latin typeface="Calibri" panose="020F0502020204030204" pitchFamily="34" charset="0"/>
                <a:ea typeface="Calibri" panose="020F0502020204030204" pitchFamily="34" charset="0"/>
                <a:cs typeface="Times New Roman" panose="02020603050405020304" pitchFamily="18" charset="0"/>
              </a:rPr>
              <a:t>Pertanto attraverso la combinazione di due distinti rapporti contrattuali:</a:t>
            </a:r>
          </a:p>
          <a:p>
            <a:pPr marL="342900" lvl="0" indent="-342900" algn="just">
              <a:lnSpc>
                <a:spcPct val="107000"/>
              </a:lnSpc>
              <a:spcAft>
                <a:spcPts val="0"/>
              </a:spcAft>
              <a:buFont typeface="Symbol" panose="05050102010706020507" pitchFamily="18" charset="2"/>
              <a:buChar char=""/>
            </a:pPr>
            <a:r>
              <a:rPr lang="it-IT" sz="2200" dirty="0">
                <a:latin typeface="Calibri" panose="020F0502020204030204" pitchFamily="34" charset="0"/>
                <a:ea typeface="Calibri" panose="020F0502020204030204" pitchFamily="34" charset="0"/>
                <a:cs typeface="Times New Roman" panose="02020603050405020304" pitchFamily="18" charset="0"/>
              </a:rPr>
              <a:t>quello che intercorre tra l’agenzia somministratrice e l’impresa utilizzatrice</a:t>
            </a:r>
          </a:p>
          <a:p>
            <a:pPr marL="342900" lvl="0" indent="-342900" algn="just">
              <a:lnSpc>
                <a:spcPct val="107000"/>
              </a:lnSpc>
              <a:spcAft>
                <a:spcPts val="800"/>
              </a:spcAft>
              <a:buFont typeface="Symbol" panose="05050102010706020507" pitchFamily="18" charset="2"/>
              <a:buChar char=""/>
            </a:pPr>
            <a:r>
              <a:rPr lang="it-IT" sz="2200" dirty="0">
                <a:latin typeface="Calibri" panose="020F0502020204030204" pitchFamily="34" charset="0"/>
                <a:ea typeface="Calibri" panose="020F0502020204030204" pitchFamily="34" charset="0"/>
                <a:cs typeface="Times New Roman" panose="02020603050405020304" pitchFamily="18" charset="0"/>
              </a:rPr>
              <a:t>quello che intercorre tra la somministratrice e il lavoratore</a:t>
            </a:r>
          </a:p>
          <a:p>
            <a:pPr algn="just">
              <a:lnSpc>
                <a:spcPct val="107000"/>
              </a:lnSpc>
              <a:spcAft>
                <a:spcPts val="800"/>
              </a:spcAft>
            </a:pPr>
            <a:r>
              <a:rPr lang="it-IT" sz="2200" dirty="0">
                <a:latin typeface="Calibri" panose="020F0502020204030204" pitchFamily="34" charset="0"/>
                <a:ea typeface="Calibri" panose="020F0502020204030204" pitchFamily="34" charset="0"/>
                <a:cs typeface="Times New Roman" panose="02020603050405020304" pitchFamily="18" charset="0"/>
              </a:rPr>
              <a:t>entrano in relazione tre soggetti</a:t>
            </a:r>
          </a:p>
          <a:p>
            <a:pPr marL="342900" lvl="0" indent="-342900" algn="just">
              <a:lnSpc>
                <a:spcPct val="107000"/>
              </a:lnSpc>
              <a:spcAft>
                <a:spcPts val="0"/>
              </a:spcAft>
              <a:buFont typeface="+mj-lt"/>
              <a:buAutoNum type="arabicPeriod"/>
            </a:pPr>
            <a:r>
              <a:rPr lang="it-IT" sz="2200" b="1" u="sng" dirty="0">
                <a:latin typeface="Calibri" panose="020F0502020204030204" pitchFamily="34" charset="0"/>
                <a:ea typeface="Calibri" panose="020F0502020204030204" pitchFamily="34" charset="0"/>
                <a:cs typeface="Times New Roman" panose="02020603050405020304" pitchFamily="18" charset="0"/>
              </a:rPr>
              <a:t>agenzia somministratrice di </a:t>
            </a:r>
            <a:r>
              <a:rPr lang="it-IT" sz="2200" b="1" u="sng" dirty="0" smtClean="0">
                <a:latin typeface="Calibri" panose="020F0502020204030204" pitchFamily="34" charset="0"/>
                <a:ea typeface="Calibri" panose="020F0502020204030204" pitchFamily="34" charset="0"/>
                <a:cs typeface="Times New Roman" panose="02020603050405020304" pitchFamily="18" charset="0"/>
              </a:rPr>
              <a:t>lavoro</a:t>
            </a:r>
            <a:r>
              <a:rPr lang="it-IT" sz="2200" b="1" dirty="0" smtClean="0">
                <a:latin typeface="Calibri" panose="020F0502020204030204" pitchFamily="34" charset="0"/>
                <a:ea typeface="Calibri" panose="020F0502020204030204" pitchFamily="34" charset="0"/>
                <a:cs typeface="Times New Roman" panose="02020603050405020304" pitchFamily="18" charset="0"/>
              </a:rPr>
              <a:t> = </a:t>
            </a:r>
            <a:r>
              <a:rPr lang="it-IT" sz="2200" dirty="0">
                <a:latin typeface="Calibri" panose="020F0502020204030204" pitchFamily="34" charset="0"/>
                <a:ea typeface="Calibri" panose="020F0502020204030204" pitchFamily="34" charset="0"/>
                <a:cs typeface="Times New Roman" panose="02020603050405020304" pitchFamily="18" charset="0"/>
              </a:rPr>
              <a:t>datore di lavoro da cui dipende formalmente il lavoratore</a:t>
            </a:r>
          </a:p>
          <a:p>
            <a:pPr marL="342900" lvl="0" indent="-342900" algn="just">
              <a:lnSpc>
                <a:spcPct val="107000"/>
              </a:lnSpc>
              <a:spcAft>
                <a:spcPts val="0"/>
              </a:spcAft>
              <a:buFont typeface="+mj-lt"/>
              <a:buAutoNum type="arabicPeriod"/>
            </a:pPr>
            <a:r>
              <a:rPr lang="it-IT" sz="2200" b="1" u="sng" dirty="0">
                <a:latin typeface="Calibri" panose="020F0502020204030204" pitchFamily="34" charset="0"/>
                <a:ea typeface="Calibri" panose="020F0502020204030204" pitchFamily="34" charset="0"/>
                <a:cs typeface="Times New Roman" panose="02020603050405020304" pitchFamily="18" charset="0"/>
              </a:rPr>
              <a:t>il lavoratore</a:t>
            </a:r>
            <a:r>
              <a:rPr lang="it-IT" sz="2200" b="1" dirty="0">
                <a:latin typeface="Calibri" panose="020F0502020204030204" pitchFamily="34" charset="0"/>
                <a:ea typeface="Calibri" panose="020F0502020204030204" pitchFamily="34" charset="0"/>
                <a:cs typeface="Times New Roman" panose="02020603050405020304" pitchFamily="18" charset="0"/>
              </a:rPr>
              <a:t> </a:t>
            </a:r>
            <a:r>
              <a:rPr lang="it-IT" sz="2200" dirty="0">
                <a:latin typeface="Calibri" panose="020F0502020204030204" pitchFamily="34" charset="0"/>
                <a:ea typeface="Calibri" panose="020F0502020204030204" pitchFamily="34" charset="0"/>
                <a:cs typeface="Times New Roman" panose="02020603050405020304" pitchFamily="18" charset="0"/>
              </a:rPr>
              <a:t>che</a:t>
            </a:r>
            <a:r>
              <a:rPr lang="it-IT" sz="2200" b="1" dirty="0">
                <a:latin typeface="Calibri" panose="020F0502020204030204" pitchFamily="34" charset="0"/>
                <a:ea typeface="Calibri" panose="020F0502020204030204" pitchFamily="34" charset="0"/>
                <a:cs typeface="Times New Roman" panose="02020603050405020304" pitchFamily="18" charset="0"/>
              </a:rPr>
              <a:t> </a:t>
            </a:r>
            <a:r>
              <a:rPr lang="it-IT" sz="2200" dirty="0">
                <a:latin typeface="Calibri" panose="020F0502020204030204" pitchFamily="34" charset="0"/>
                <a:ea typeface="Calibri" panose="020F0502020204030204" pitchFamily="34" charset="0"/>
                <a:cs typeface="Times New Roman" panose="02020603050405020304" pitchFamily="18" charset="0"/>
              </a:rPr>
              <a:t>è formalmente dipendente dell’agenzia somministratrice ed è messo a disposizione dell’impresa utilizzatrice</a:t>
            </a:r>
          </a:p>
          <a:p>
            <a:pPr marL="342900" lvl="0" indent="-342900" algn="just">
              <a:lnSpc>
                <a:spcPct val="107000"/>
              </a:lnSpc>
              <a:spcAft>
                <a:spcPts val="800"/>
              </a:spcAft>
              <a:buFont typeface="+mj-lt"/>
              <a:buAutoNum type="arabicPeriod"/>
            </a:pPr>
            <a:r>
              <a:rPr lang="it-IT" sz="2200" b="1" u="sng" dirty="0">
                <a:latin typeface="Calibri" panose="020F0502020204030204" pitchFamily="34" charset="0"/>
                <a:ea typeface="Calibri" panose="020F0502020204030204" pitchFamily="34" charset="0"/>
                <a:cs typeface="Times New Roman" panose="02020603050405020304" pitchFamily="18" charset="0"/>
              </a:rPr>
              <a:t>l’impresa utilizzatrice</a:t>
            </a:r>
            <a:r>
              <a:rPr lang="it-IT" sz="2200" b="1" dirty="0">
                <a:latin typeface="Calibri" panose="020F0502020204030204" pitchFamily="34" charset="0"/>
                <a:ea typeface="Calibri" panose="020F0502020204030204" pitchFamily="34" charset="0"/>
                <a:cs typeface="Times New Roman" panose="02020603050405020304" pitchFamily="18" charset="0"/>
              </a:rPr>
              <a:t> </a:t>
            </a:r>
            <a:r>
              <a:rPr lang="it-IT" sz="2200" dirty="0">
                <a:latin typeface="Calibri" panose="020F0502020204030204" pitchFamily="34" charset="0"/>
                <a:ea typeface="Calibri" panose="020F0502020204030204" pitchFamily="34" charset="0"/>
                <a:cs typeface="Times New Roman" panose="02020603050405020304" pitchFamily="18" charset="0"/>
              </a:rPr>
              <a:t>che esercita il potere di direzione e di controllo sulla prestazione di lavoro.</a:t>
            </a:r>
            <a:endParaRPr lang="it-IT"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637525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10905" y="296887"/>
            <a:ext cx="10515600" cy="835878"/>
          </a:xfrm>
        </p:spPr>
        <p:txBody>
          <a:bodyPr>
            <a:normAutofit fontScale="90000"/>
          </a:bodyPr>
          <a:lstStyle/>
          <a:p>
            <a:pPr algn="ctr"/>
            <a:r>
              <a:rPr lang="it-IT" sz="2700" dirty="0">
                <a:solidFill>
                  <a:srgbClr val="000000"/>
                </a:solidFill>
                <a:latin typeface="Bauhaus 93" pitchFamily="82"/>
              </a:rPr>
              <a:t>PERCORSO FORMATIVO ALTERNANZA SCUOLA LAVORO</a:t>
            </a:r>
            <a:br>
              <a:rPr lang="it-IT" sz="2700" dirty="0">
                <a:solidFill>
                  <a:srgbClr val="000000"/>
                </a:solidFill>
                <a:latin typeface="Bauhaus 93" pitchFamily="82"/>
              </a:rPr>
            </a:br>
            <a:r>
              <a:rPr lang="it-IT" sz="1800" dirty="0" err="1">
                <a:solidFill>
                  <a:srgbClr val="000000"/>
                </a:solidFill>
                <a:latin typeface="Bauhaus 93" pitchFamily="82"/>
              </a:rPr>
              <a:t>I.t.i.s</a:t>
            </a:r>
            <a:r>
              <a:rPr lang="it-IT" sz="1800" dirty="0">
                <a:solidFill>
                  <a:srgbClr val="000000"/>
                </a:solidFill>
                <a:latin typeface="Bauhaus 93" pitchFamily="82"/>
              </a:rPr>
              <a:t>. Luigi dell’Erba </a:t>
            </a:r>
            <a:r>
              <a:rPr lang="it-IT" sz="1800" dirty="0" err="1">
                <a:solidFill>
                  <a:srgbClr val="000000"/>
                </a:solidFill>
                <a:latin typeface="Bauhaus 93" pitchFamily="82"/>
              </a:rPr>
              <a:t>as</a:t>
            </a:r>
            <a:r>
              <a:rPr lang="it-IT" sz="1800" dirty="0">
                <a:solidFill>
                  <a:srgbClr val="000000"/>
                </a:solidFill>
                <a:latin typeface="Bauhaus 93" pitchFamily="82"/>
              </a:rPr>
              <a:t> 2015/2016 </a:t>
            </a:r>
            <a:br>
              <a:rPr lang="it-IT" sz="1800" dirty="0">
                <a:solidFill>
                  <a:srgbClr val="000000"/>
                </a:solidFill>
                <a:latin typeface="Bauhaus 93" pitchFamily="82"/>
              </a:rPr>
            </a:br>
            <a:r>
              <a:rPr lang="it-IT" sz="1800" dirty="0">
                <a:solidFill>
                  <a:srgbClr val="000000"/>
                </a:solidFill>
                <a:latin typeface="Bauhaus 93" pitchFamily="82"/>
              </a:rPr>
              <a:t>a cura di Prof.sa Sabrina Monteleone</a:t>
            </a:r>
            <a:endParaRPr lang="it-IT" dirty="0"/>
          </a:p>
        </p:txBody>
      </p:sp>
      <p:sp>
        <p:nvSpPr>
          <p:cNvPr id="3" name="Rettangolo 2"/>
          <p:cNvSpPr/>
          <p:nvPr/>
        </p:nvSpPr>
        <p:spPr>
          <a:xfrm>
            <a:off x="1392072" y="1296537"/>
            <a:ext cx="9389659" cy="5241307"/>
          </a:xfrm>
          <a:prstGeom prst="rect">
            <a:avLst/>
          </a:prstGeom>
        </p:spPr>
        <p:txBody>
          <a:bodyPr wrap="square">
            <a:spAutoFit/>
          </a:bodyPr>
          <a:lstStyle/>
          <a:p>
            <a:pPr algn="just">
              <a:lnSpc>
                <a:spcPct val="107000"/>
              </a:lnSpc>
              <a:spcAft>
                <a:spcPts val="800"/>
              </a:spcAft>
            </a:pPr>
            <a:r>
              <a:rPr lang="it-IT" sz="2100" b="1" dirty="0">
                <a:latin typeface="Calibri" panose="020F0502020204030204" pitchFamily="34" charset="0"/>
                <a:ea typeface="Calibri" panose="020F0502020204030204" pitchFamily="34" charset="0"/>
                <a:cs typeface="Times New Roman" panose="02020603050405020304" pitchFamily="18" charset="0"/>
              </a:rPr>
              <a:t>AGENZIA</a:t>
            </a:r>
            <a:r>
              <a:rPr lang="it-IT" sz="2100" dirty="0">
                <a:latin typeface="Calibri" panose="020F0502020204030204" pitchFamily="34" charset="0"/>
                <a:ea typeface="Calibri" panose="020F0502020204030204" pitchFamily="34" charset="0"/>
                <a:cs typeface="Times New Roman" panose="02020603050405020304" pitchFamily="18" charset="0"/>
              </a:rPr>
              <a:t>: Possono esercitare l’attività di somministrazione le agenzie iscritte nell’apposito albo istituito presso il Ministero del Lavoro, autorizzate dal ministero stesso e accreditate dalla regioni. </a:t>
            </a:r>
          </a:p>
          <a:p>
            <a:pPr algn="just">
              <a:lnSpc>
                <a:spcPct val="107000"/>
              </a:lnSpc>
              <a:spcAft>
                <a:spcPts val="800"/>
              </a:spcAft>
            </a:pPr>
            <a:r>
              <a:rPr lang="it-IT" sz="2100" b="1" dirty="0">
                <a:latin typeface="Calibri" panose="020F0502020204030204" pitchFamily="34" charset="0"/>
                <a:ea typeface="Calibri" panose="020F0502020204030204" pitchFamily="34" charset="0"/>
                <a:cs typeface="Times New Roman" panose="02020603050405020304" pitchFamily="18" charset="0"/>
              </a:rPr>
              <a:t>UTILIZZATORE: </a:t>
            </a:r>
            <a:r>
              <a:rPr lang="it-IT" sz="2100" dirty="0">
                <a:latin typeface="Calibri" panose="020F0502020204030204" pitchFamily="34" charset="0"/>
                <a:ea typeface="Calibri" panose="020F0502020204030204" pitchFamily="34" charset="0"/>
                <a:cs typeface="Times New Roman" panose="02020603050405020304" pitchFamily="18" charset="0"/>
              </a:rPr>
              <a:t>Può stipulare un contratto di somministrazione di lavoro ogni soggetto, anche non imprenditore, che abbia effettuato la valutazione dei rischi. Tale possibilità è invece esclusa presso unità produttive nelle quali:</a:t>
            </a:r>
          </a:p>
          <a:p>
            <a:pPr marL="342900" lvl="0" indent="-342900" algn="just">
              <a:lnSpc>
                <a:spcPct val="107000"/>
              </a:lnSpc>
              <a:spcAft>
                <a:spcPts val="0"/>
              </a:spcAft>
              <a:buFont typeface="Courier New" panose="02070309020205020404" pitchFamily="49" charset="0"/>
              <a:buChar char="o"/>
            </a:pPr>
            <a:r>
              <a:rPr lang="it-IT" sz="2100" dirty="0">
                <a:latin typeface="Calibri" panose="020F0502020204030204" pitchFamily="34" charset="0"/>
                <a:ea typeface="Calibri" panose="020F0502020204030204" pitchFamily="34" charset="0"/>
                <a:cs typeface="Times New Roman" panose="02020603050405020304" pitchFamily="18" charset="0"/>
              </a:rPr>
              <a:t>si sia proceduto, nei sei mesi precedenti a licenziamenti collettivi, nei confronti di lavoratori adibiti alle stesse mansioni cui si riferisce il contratto di somministrazione;</a:t>
            </a:r>
          </a:p>
          <a:p>
            <a:pPr marL="342900" lvl="0" indent="-342900" algn="just">
              <a:lnSpc>
                <a:spcPct val="107000"/>
              </a:lnSpc>
              <a:spcAft>
                <a:spcPts val="800"/>
              </a:spcAft>
              <a:buFont typeface="Courier New" panose="02070309020205020404" pitchFamily="49" charset="0"/>
              <a:buChar char="o"/>
            </a:pPr>
            <a:r>
              <a:rPr lang="it-IT" sz="2100" dirty="0">
                <a:latin typeface="Calibri" panose="020F0502020204030204" pitchFamily="34" charset="0"/>
                <a:ea typeface="Calibri" panose="020F0502020204030204" pitchFamily="34" charset="0"/>
                <a:cs typeface="Times New Roman" panose="02020603050405020304" pitchFamily="18" charset="0"/>
              </a:rPr>
              <a:t>sia operante una sospensione dei rapporti o una riduzione dell’orario con diritto al trattamento di integrazione salariale, che interessino lavoratori adibiti alle stesse mansioni cui si riferisce il contratto di somministrazione.</a:t>
            </a:r>
          </a:p>
          <a:p>
            <a:pPr marL="66675" algn="just">
              <a:lnSpc>
                <a:spcPct val="107000"/>
              </a:lnSpc>
              <a:spcAft>
                <a:spcPts val="800"/>
              </a:spcAft>
            </a:pPr>
            <a:r>
              <a:rPr lang="it-IT" sz="2100" dirty="0">
                <a:latin typeface="Calibri" panose="020F0502020204030204" pitchFamily="34" charset="0"/>
                <a:ea typeface="Calibri" panose="020F0502020204030204" pitchFamily="34" charset="0"/>
                <a:cs typeface="Times New Roman" panose="02020603050405020304" pitchFamily="18" charset="0"/>
              </a:rPr>
              <a:t>Tali divieti non operano nel caso di specifici accordi sindacali o nel caso di somministrazione di lavoro giustificata dalla necessità di sostituire unità produttive.</a:t>
            </a:r>
            <a:endParaRPr lang="it-IT" sz="2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73140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65495" y="215000"/>
            <a:ext cx="10515600" cy="986003"/>
          </a:xfrm>
        </p:spPr>
        <p:txBody>
          <a:bodyPr/>
          <a:lstStyle/>
          <a:p>
            <a:pPr algn="ctr"/>
            <a:r>
              <a:rPr lang="it-IT" sz="2700" dirty="0">
                <a:solidFill>
                  <a:srgbClr val="000000"/>
                </a:solidFill>
                <a:latin typeface="Bauhaus 93" pitchFamily="82"/>
              </a:rPr>
              <a:t>PERCORSO FORMATIVO ALTERNANZA SCUOLA LAVORO</a:t>
            </a:r>
            <a:br>
              <a:rPr lang="it-IT" sz="2700" dirty="0">
                <a:solidFill>
                  <a:srgbClr val="000000"/>
                </a:solidFill>
                <a:latin typeface="Bauhaus 93" pitchFamily="82"/>
              </a:rPr>
            </a:br>
            <a:r>
              <a:rPr lang="it-IT" sz="1800" dirty="0" err="1">
                <a:solidFill>
                  <a:srgbClr val="000000"/>
                </a:solidFill>
                <a:latin typeface="Bauhaus 93" pitchFamily="82"/>
              </a:rPr>
              <a:t>I.t.i.s</a:t>
            </a:r>
            <a:r>
              <a:rPr lang="it-IT" sz="1800" dirty="0">
                <a:solidFill>
                  <a:srgbClr val="000000"/>
                </a:solidFill>
                <a:latin typeface="Bauhaus 93" pitchFamily="82"/>
              </a:rPr>
              <a:t>. Luigi dell’Erba </a:t>
            </a:r>
            <a:r>
              <a:rPr lang="it-IT" sz="1800" dirty="0" err="1">
                <a:solidFill>
                  <a:srgbClr val="000000"/>
                </a:solidFill>
                <a:latin typeface="Bauhaus 93" pitchFamily="82"/>
              </a:rPr>
              <a:t>as</a:t>
            </a:r>
            <a:r>
              <a:rPr lang="it-IT" sz="1800" dirty="0">
                <a:solidFill>
                  <a:srgbClr val="000000"/>
                </a:solidFill>
                <a:latin typeface="Bauhaus 93" pitchFamily="82"/>
              </a:rPr>
              <a:t> 2015/2016 </a:t>
            </a:r>
            <a:br>
              <a:rPr lang="it-IT" sz="1800" dirty="0">
                <a:solidFill>
                  <a:srgbClr val="000000"/>
                </a:solidFill>
                <a:latin typeface="Bauhaus 93" pitchFamily="82"/>
              </a:rPr>
            </a:br>
            <a:r>
              <a:rPr lang="it-IT" sz="1800" dirty="0">
                <a:solidFill>
                  <a:srgbClr val="000000"/>
                </a:solidFill>
                <a:latin typeface="Bauhaus 93" pitchFamily="82"/>
              </a:rPr>
              <a:t>a cura di Prof.sa Sabrina Monteleone</a:t>
            </a:r>
            <a:endParaRPr lang="it-IT" dirty="0"/>
          </a:p>
        </p:txBody>
      </p:sp>
      <p:sp>
        <p:nvSpPr>
          <p:cNvPr id="4" name="Rettangolo 3"/>
          <p:cNvSpPr/>
          <p:nvPr/>
        </p:nvSpPr>
        <p:spPr>
          <a:xfrm>
            <a:off x="1665026" y="1774209"/>
            <a:ext cx="9103057" cy="5043817"/>
          </a:xfrm>
          <a:prstGeom prst="rect">
            <a:avLst/>
          </a:prstGeom>
        </p:spPr>
        <p:txBody>
          <a:bodyPr wrap="square">
            <a:spAutoFit/>
          </a:bodyPr>
          <a:lstStyle/>
          <a:p>
            <a:pPr marL="66675" algn="just">
              <a:lnSpc>
                <a:spcPct val="107000"/>
              </a:lnSpc>
              <a:spcAft>
                <a:spcPts val="800"/>
              </a:spcAft>
            </a:pPr>
            <a:r>
              <a:rPr lang="it-IT" sz="2200" b="1" dirty="0">
                <a:latin typeface="Calibri" panose="020F0502020204030204" pitchFamily="34" charset="0"/>
                <a:ea typeface="Calibri" panose="020F0502020204030204" pitchFamily="34" charset="0"/>
                <a:cs typeface="Times New Roman" panose="02020603050405020304" pitchFamily="18" charset="0"/>
              </a:rPr>
              <a:t>LAVORATORI: </a:t>
            </a:r>
            <a:r>
              <a:rPr lang="it-IT" sz="2200" dirty="0">
                <a:latin typeface="Calibri" panose="020F0502020204030204" pitchFamily="34" charset="0"/>
                <a:ea typeface="Calibri" panose="020F0502020204030204" pitchFamily="34" charset="0"/>
                <a:cs typeface="Times New Roman" panose="02020603050405020304" pitchFamily="18" charset="0"/>
              </a:rPr>
              <a:t>Sono stati suddivisi in tre grandi aree per armonizzare la classificazione dei dipendenti delle agenzie con quella prevista dai CCNL applicati dalle imprese utilizzatrici:</a:t>
            </a:r>
          </a:p>
          <a:p>
            <a:pPr marL="342900" lvl="0" indent="-342900" algn="just">
              <a:lnSpc>
                <a:spcPct val="107000"/>
              </a:lnSpc>
              <a:spcAft>
                <a:spcPts val="0"/>
              </a:spcAft>
              <a:buFont typeface="Courier New" panose="02070309020205020404" pitchFamily="49" charset="0"/>
              <a:buChar char="o"/>
            </a:pPr>
            <a:r>
              <a:rPr lang="it-IT" sz="2200" dirty="0">
                <a:latin typeface="Calibri" panose="020F0502020204030204" pitchFamily="34" charset="0"/>
                <a:ea typeface="Calibri" panose="020F0502020204030204" pitchFamily="34" charset="0"/>
                <a:cs typeface="Times New Roman" panose="02020603050405020304" pitchFamily="18" charset="0"/>
              </a:rPr>
              <a:t>gruppo A = lavoratori di elevato contenuto professionale, quadri ed impiegati direttivi</a:t>
            </a:r>
          </a:p>
          <a:p>
            <a:pPr marL="342900" lvl="0" indent="-342900" algn="just">
              <a:lnSpc>
                <a:spcPct val="107000"/>
              </a:lnSpc>
              <a:spcAft>
                <a:spcPts val="0"/>
              </a:spcAft>
              <a:buFont typeface="Courier New" panose="02070309020205020404" pitchFamily="49" charset="0"/>
              <a:buChar char="o"/>
            </a:pPr>
            <a:r>
              <a:rPr lang="it-IT" sz="2200" dirty="0">
                <a:latin typeface="Calibri" panose="020F0502020204030204" pitchFamily="34" charset="0"/>
                <a:ea typeface="Calibri" panose="020F0502020204030204" pitchFamily="34" charset="0"/>
                <a:cs typeface="Times New Roman" panose="02020603050405020304" pitchFamily="18" charset="0"/>
              </a:rPr>
              <a:t>gruppo B = lavoratori di concetto, operai specializzati e/o corrispondenti alle c.d. categorie intermedie con contenuti professionali caratterizzati da autonomia operativa, ma non decisionale e da un elevato livello di conoscenze tecniche-pratiche</a:t>
            </a:r>
          </a:p>
          <a:p>
            <a:pPr marL="342900" lvl="0" indent="-342900" algn="just">
              <a:lnSpc>
                <a:spcPct val="107000"/>
              </a:lnSpc>
              <a:spcAft>
                <a:spcPts val="800"/>
              </a:spcAft>
              <a:buFont typeface="Courier New" panose="02070309020205020404" pitchFamily="49" charset="0"/>
              <a:buChar char="o"/>
            </a:pPr>
            <a:r>
              <a:rPr lang="it-IT" sz="2200" dirty="0">
                <a:latin typeface="Calibri" panose="020F0502020204030204" pitchFamily="34" charset="0"/>
                <a:ea typeface="Calibri" panose="020F0502020204030204" pitchFamily="34" charset="0"/>
                <a:cs typeface="Times New Roman" panose="02020603050405020304" pitchFamily="18" charset="0"/>
              </a:rPr>
              <a:t>gruppo C= lavoratori qualificati e d’ordine , che eseguono il lavoro sotto la guida e il controllo di altri</a:t>
            </a:r>
          </a:p>
          <a:p>
            <a:pPr marL="66675" algn="just">
              <a:lnSpc>
                <a:spcPct val="107000"/>
              </a:lnSpc>
              <a:spcAft>
                <a:spcPts val="800"/>
              </a:spcAft>
            </a:pPr>
            <a:r>
              <a:rPr lang="it-IT" sz="2200" dirty="0">
                <a:latin typeface="Calibri" panose="020F0502020204030204" pitchFamily="34" charset="0"/>
                <a:ea typeface="Calibri" panose="020F0502020204030204" pitchFamily="34" charset="0"/>
                <a:cs typeface="Times New Roman" panose="02020603050405020304" pitchFamily="18" charset="0"/>
              </a:rPr>
              <a:t> </a:t>
            </a:r>
          </a:p>
          <a:p>
            <a:pPr marL="66675" algn="just">
              <a:lnSpc>
                <a:spcPct val="107000"/>
              </a:lnSpc>
              <a:spcAft>
                <a:spcPts val="800"/>
              </a:spcAft>
            </a:pPr>
            <a:r>
              <a:rPr lang="it-IT" dirty="0">
                <a:latin typeface="Calibri" panose="020F0502020204030204" pitchFamily="34" charset="0"/>
                <a:ea typeface="Calibri" panose="020F0502020204030204" pitchFamily="34" charset="0"/>
                <a:cs typeface="Times New Roman" panose="02020603050405020304" pitchFamily="18" charset="0"/>
              </a:rPr>
              <a:t> </a:t>
            </a:r>
            <a:endParaRPr lang="it-IT"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87357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2700" dirty="0">
                <a:solidFill>
                  <a:srgbClr val="000000"/>
                </a:solidFill>
                <a:latin typeface="Bauhaus 93" pitchFamily="82"/>
              </a:rPr>
              <a:t>PERCORSO FORMATIVO ALTERNANZA SCUOLA LAVORO</a:t>
            </a:r>
            <a:br>
              <a:rPr lang="it-IT" sz="2700" dirty="0">
                <a:solidFill>
                  <a:srgbClr val="000000"/>
                </a:solidFill>
                <a:latin typeface="Bauhaus 93" pitchFamily="82"/>
              </a:rPr>
            </a:br>
            <a:r>
              <a:rPr lang="it-IT" sz="1800" dirty="0" err="1">
                <a:solidFill>
                  <a:srgbClr val="000000"/>
                </a:solidFill>
                <a:latin typeface="Bauhaus 93" pitchFamily="82"/>
              </a:rPr>
              <a:t>I.t.i.s</a:t>
            </a:r>
            <a:r>
              <a:rPr lang="it-IT" sz="1800" dirty="0">
                <a:solidFill>
                  <a:srgbClr val="000000"/>
                </a:solidFill>
                <a:latin typeface="Bauhaus 93" pitchFamily="82"/>
              </a:rPr>
              <a:t>. Luigi dell’Erba </a:t>
            </a:r>
            <a:r>
              <a:rPr lang="it-IT" sz="1800" dirty="0" err="1">
                <a:solidFill>
                  <a:srgbClr val="000000"/>
                </a:solidFill>
                <a:latin typeface="Bauhaus 93" pitchFamily="82"/>
              </a:rPr>
              <a:t>as</a:t>
            </a:r>
            <a:r>
              <a:rPr lang="it-IT" sz="1800" dirty="0">
                <a:solidFill>
                  <a:srgbClr val="000000"/>
                </a:solidFill>
                <a:latin typeface="Bauhaus 93" pitchFamily="82"/>
              </a:rPr>
              <a:t> 2015/2016 </a:t>
            </a:r>
            <a:br>
              <a:rPr lang="it-IT" sz="1800" dirty="0">
                <a:solidFill>
                  <a:srgbClr val="000000"/>
                </a:solidFill>
                <a:latin typeface="Bauhaus 93" pitchFamily="82"/>
              </a:rPr>
            </a:br>
            <a:r>
              <a:rPr lang="it-IT" sz="1800" dirty="0">
                <a:solidFill>
                  <a:srgbClr val="000000"/>
                </a:solidFill>
                <a:latin typeface="Bauhaus 93" pitchFamily="82"/>
              </a:rPr>
              <a:t>a cura di Prof.sa Sabrina Monteleone</a:t>
            </a:r>
            <a:endParaRPr lang="it-IT" dirty="0"/>
          </a:p>
        </p:txBody>
      </p:sp>
      <p:sp>
        <p:nvSpPr>
          <p:cNvPr id="4" name="Rettangolo 3"/>
          <p:cNvSpPr/>
          <p:nvPr/>
        </p:nvSpPr>
        <p:spPr>
          <a:xfrm>
            <a:off x="1501253" y="1405719"/>
            <a:ext cx="9539785" cy="454612"/>
          </a:xfrm>
          <a:prstGeom prst="rect">
            <a:avLst/>
          </a:prstGeom>
        </p:spPr>
        <p:txBody>
          <a:bodyPr wrap="square">
            <a:spAutoFit/>
          </a:bodyPr>
          <a:lstStyle/>
          <a:p>
            <a:pPr>
              <a:lnSpc>
                <a:spcPct val="107000"/>
              </a:lnSpc>
              <a:spcAft>
                <a:spcPts val="800"/>
              </a:spcAft>
            </a:pPr>
            <a:r>
              <a:rPr lang="it-IT" sz="2200" dirty="0">
                <a:latin typeface="Calibri" panose="020F0502020204030204" pitchFamily="34" charset="0"/>
                <a:ea typeface="Calibri" panose="020F0502020204030204" pitchFamily="34" charset="0"/>
                <a:cs typeface="Times New Roman" panose="02020603050405020304" pitchFamily="18" charset="0"/>
              </a:rPr>
              <a:t> </a:t>
            </a:r>
            <a:endParaRPr lang="it-IT" sz="2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ttangolo 4"/>
          <p:cNvSpPr/>
          <p:nvPr/>
        </p:nvSpPr>
        <p:spPr>
          <a:xfrm>
            <a:off x="1501253" y="1901018"/>
            <a:ext cx="9389660" cy="470000"/>
          </a:xfrm>
          <a:prstGeom prst="rect">
            <a:avLst/>
          </a:prstGeom>
        </p:spPr>
        <p:txBody>
          <a:bodyPr wrap="square">
            <a:spAutoFit/>
          </a:bodyPr>
          <a:lstStyle/>
          <a:p>
            <a:pPr algn="just">
              <a:lnSpc>
                <a:spcPct val="107000"/>
              </a:lnSpc>
              <a:spcAft>
                <a:spcPts val="800"/>
              </a:spcAft>
            </a:pPr>
            <a:r>
              <a:rPr lang="it-IT" sz="2400" dirty="0" smtClean="0">
                <a:latin typeface="Calibri" panose="020F0502020204030204" pitchFamily="34" charset="0"/>
                <a:ea typeface="Calibri" panose="020F0502020204030204" pitchFamily="34" charset="0"/>
                <a:cs typeface="Times New Roman" panose="02020603050405020304" pitchFamily="18" charset="0"/>
              </a:rPr>
              <a:t>.</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ttangolo 2"/>
          <p:cNvSpPr/>
          <p:nvPr/>
        </p:nvSpPr>
        <p:spPr>
          <a:xfrm>
            <a:off x="1255594" y="1583141"/>
            <a:ext cx="9785444" cy="5244513"/>
          </a:xfrm>
          <a:prstGeom prst="rect">
            <a:avLst/>
          </a:prstGeom>
        </p:spPr>
        <p:txBody>
          <a:bodyPr wrap="square">
            <a:spAutoFit/>
          </a:bodyPr>
          <a:lstStyle/>
          <a:p>
            <a:pPr marL="66675" algn="just">
              <a:lnSpc>
                <a:spcPct val="107000"/>
              </a:lnSpc>
              <a:spcAft>
                <a:spcPts val="800"/>
              </a:spcAft>
            </a:pPr>
            <a:r>
              <a:rPr lang="it-IT" b="1" u="sng" dirty="0">
                <a:latin typeface="Calibri" panose="020F0502020204030204" pitchFamily="34" charset="0"/>
                <a:ea typeface="Calibri" panose="020F0502020204030204" pitchFamily="34" charset="0"/>
                <a:cs typeface="Times New Roman" panose="02020603050405020304" pitchFamily="18" charset="0"/>
              </a:rPr>
              <a:t>IL RAPPORTO UTILIZZATORE-AGENZIA</a:t>
            </a:r>
            <a:endParaRPr lang="it-IT" dirty="0">
              <a:latin typeface="Calibri" panose="020F0502020204030204" pitchFamily="34" charset="0"/>
              <a:ea typeface="Calibri" panose="020F0502020204030204" pitchFamily="34" charset="0"/>
              <a:cs typeface="Times New Roman" panose="02020603050405020304" pitchFamily="18" charset="0"/>
            </a:endParaRPr>
          </a:p>
          <a:p>
            <a:pPr marL="66675" algn="just">
              <a:lnSpc>
                <a:spcPct val="107000"/>
              </a:lnSpc>
              <a:spcAft>
                <a:spcPts val="800"/>
              </a:spcAft>
            </a:pPr>
            <a:r>
              <a:rPr lang="it-IT" dirty="0">
                <a:latin typeface="Calibri" panose="020F0502020204030204" pitchFamily="34" charset="0"/>
                <a:ea typeface="Calibri" panose="020F0502020204030204" pitchFamily="34" charset="0"/>
                <a:cs typeface="Times New Roman" panose="02020603050405020304" pitchFamily="18" charset="0"/>
              </a:rPr>
              <a:t>Il rapporto utilizzatore e agenzia è regolamentato dalla legge e dal </a:t>
            </a:r>
            <a:r>
              <a:rPr lang="it-IT" b="1" dirty="0">
                <a:latin typeface="Calibri" panose="020F0502020204030204" pitchFamily="34" charset="0"/>
                <a:ea typeface="Calibri" panose="020F0502020204030204" pitchFamily="34" charset="0"/>
                <a:cs typeface="Times New Roman" panose="02020603050405020304" pitchFamily="18" charset="0"/>
              </a:rPr>
              <a:t>contratto di somministrazione.</a:t>
            </a:r>
            <a:r>
              <a:rPr lang="it-IT" dirty="0">
                <a:latin typeface="Calibri" panose="020F0502020204030204" pitchFamily="34" charset="0"/>
                <a:ea typeface="Calibri" panose="020F0502020204030204" pitchFamily="34" charset="0"/>
                <a:cs typeface="Times New Roman" panose="02020603050405020304" pitchFamily="18" charset="0"/>
              </a:rPr>
              <a:t> Il datore di lavoro è l’agenzia ed è tenuta ad adempiere agli obblighi connessi all’instaurazione, allo svolgimento e alla cessazione del rapporto di lavoro subordinato.</a:t>
            </a:r>
          </a:p>
          <a:p>
            <a:pPr marL="66675" algn="just">
              <a:lnSpc>
                <a:spcPct val="107000"/>
              </a:lnSpc>
              <a:spcAft>
                <a:spcPts val="800"/>
              </a:spcAft>
            </a:pPr>
            <a:r>
              <a:rPr lang="it-IT" dirty="0">
                <a:latin typeface="Calibri" panose="020F0502020204030204" pitchFamily="34" charset="0"/>
                <a:ea typeface="Calibri" panose="020F0502020204030204" pitchFamily="34" charset="0"/>
                <a:cs typeface="Times New Roman" panose="02020603050405020304" pitchFamily="18" charset="0"/>
              </a:rPr>
              <a:t>Gli obblighi dell’utilizzatore sono:</a:t>
            </a:r>
          </a:p>
          <a:p>
            <a:pPr marL="342900" lvl="0" indent="-342900" algn="just">
              <a:lnSpc>
                <a:spcPct val="107000"/>
              </a:lnSpc>
              <a:spcAft>
                <a:spcPts val="0"/>
              </a:spcAft>
              <a:buFont typeface="+mj-lt"/>
              <a:buAutoNum type="alphaLcPeriod"/>
            </a:pPr>
            <a:r>
              <a:rPr lang="it-IT" dirty="0">
                <a:latin typeface="Calibri" panose="020F0502020204030204" pitchFamily="34" charset="0"/>
                <a:ea typeface="Calibri" panose="020F0502020204030204" pitchFamily="34" charset="0"/>
                <a:cs typeface="Times New Roman" panose="02020603050405020304" pitchFamily="18" charset="0"/>
              </a:rPr>
              <a:t>comunicare all’agenzia tutti gli elementi utili per la determinazione della retribuzione del lavoratore e per il calcolo della contribuzione previdenziale ed assistenziale;</a:t>
            </a:r>
          </a:p>
          <a:p>
            <a:pPr marL="342900" lvl="0" indent="-342900" algn="just">
              <a:lnSpc>
                <a:spcPct val="107000"/>
              </a:lnSpc>
              <a:spcAft>
                <a:spcPts val="0"/>
              </a:spcAft>
              <a:buFont typeface="+mj-lt"/>
              <a:buAutoNum type="alphaLcPeriod"/>
            </a:pPr>
            <a:r>
              <a:rPr lang="it-IT" dirty="0">
                <a:latin typeface="Calibri" panose="020F0502020204030204" pitchFamily="34" charset="0"/>
                <a:ea typeface="Calibri" panose="020F0502020204030204" pitchFamily="34" charset="0"/>
                <a:cs typeface="Times New Roman" panose="02020603050405020304" pitchFamily="18" charset="0"/>
              </a:rPr>
              <a:t>esercizio del potere di direzione  e di </a:t>
            </a:r>
            <a:r>
              <a:rPr lang="it-IT" dirty="0" smtClean="0">
                <a:latin typeface="Calibri" panose="020F0502020204030204" pitchFamily="34" charset="0"/>
                <a:ea typeface="Calibri" panose="020F0502020204030204" pitchFamily="34" charset="0"/>
                <a:cs typeface="Times New Roman" panose="02020603050405020304" pitchFamily="18" charset="0"/>
              </a:rPr>
              <a:t>controllo (</a:t>
            </a:r>
            <a:r>
              <a:rPr lang="it-IT" dirty="0">
                <a:latin typeface="Calibri" panose="020F0502020204030204" pitchFamily="34" charset="0"/>
                <a:ea typeface="Calibri" panose="020F0502020204030204" pitchFamily="34" charset="0"/>
                <a:cs typeface="Times New Roman" panose="02020603050405020304" pitchFamily="18" charset="0"/>
              </a:rPr>
              <a:t>con l’obbligo di comunicare eventuali mancanze del lavoratore all’agenzia affinché la stessa possa esercitare il proprio potere disciplinare)</a:t>
            </a:r>
          </a:p>
          <a:p>
            <a:pPr marL="342900" lvl="0" indent="-342900" algn="just">
              <a:lnSpc>
                <a:spcPct val="107000"/>
              </a:lnSpc>
              <a:spcAft>
                <a:spcPts val="0"/>
              </a:spcAft>
              <a:buFont typeface="+mj-lt"/>
              <a:buAutoNum type="alphaLcPeriod"/>
            </a:pPr>
            <a:r>
              <a:rPr lang="it-IT" dirty="0">
                <a:latin typeface="Calibri" panose="020F0502020204030204" pitchFamily="34" charset="0"/>
                <a:ea typeface="Calibri" panose="020F0502020204030204" pitchFamily="34" charset="0"/>
                <a:cs typeface="Times New Roman" panose="02020603050405020304" pitchFamily="18" charset="0"/>
              </a:rPr>
              <a:t>comunicazioni periodiche alle rappresentanze sindacali;</a:t>
            </a:r>
          </a:p>
          <a:p>
            <a:pPr marL="342900" lvl="0" indent="-342900" algn="just">
              <a:lnSpc>
                <a:spcPct val="107000"/>
              </a:lnSpc>
              <a:spcAft>
                <a:spcPts val="800"/>
              </a:spcAft>
              <a:buFont typeface="+mj-lt"/>
              <a:buAutoNum type="alphaLcPeriod"/>
            </a:pPr>
            <a:r>
              <a:rPr lang="it-IT" dirty="0" err="1">
                <a:latin typeface="Calibri" panose="020F0502020204030204" pitchFamily="34" charset="0"/>
                <a:ea typeface="Calibri" panose="020F0502020204030204" pitchFamily="34" charset="0"/>
                <a:cs typeface="Times New Roman" panose="02020603050405020304" pitchFamily="18" charset="0"/>
              </a:rPr>
              <a:t>predisposione</a:t>
            </a:r>
            <a:r>
              <a:rPr lang="it-IT" dirty="0">
                <a:latin typeface="Calibri" panose="020F0502020204030204" pitchFamily="34" charset="0"/>
                <a:ea typeface="Calibri" panose="020F0502020204030204" pitchFamily="34" charset="0"/>
                <a:cs typeface="Times New Roman" panose="02020603050405020304" pitchFamily="18" charset="0"/>
              </a:rPr>
              <a:t> di tutte le misure necessarie per tutelare la salute e l’integrità fisica dei lavoratori somministrati. </a:t>
            </a:r>
          </a:p>
          <a:p>
            <a:pPr marL="95250" algn="just">
              <a:lnSpc>
                <a:spcPct val="107000"/>
              </a:lnSpc>
              <a:spcAft>
                <a:spcPts val="800"/>
              </a:spcAft>
            </a:pPr>
            <a:r>
              <a:rPr lang="it-IT" dirty="0">
                <a:latin typeface="Calibri" panose="020F0502020204030204" pitchFamily="34" charset="0"/>
                <a:ea typeface="Calibri" panose="020F0502020204030204" pitchFamily="34" charset="0"/>
                <a:cs typeface="Times New Roman" panose="02020603050405020304" pitchFamily="18" charset="0"/>
              </a:rPr>
              <a:t>La somministrazione di lavoro a tempo determinato è ammessa per qualsiasi esigenza e per lo svolgimento di qualunque tipo di mansione e l’utilizzatore può quindi farvi ricorso senza necessità di una specifica motivazione. Il contratto commerciale tra agenzia e utilizzatore viene definito comunemente “missione”.</a:t>
            </a:r>
            <a:endParaRPr lang="it-IT"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360721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849526"/>
          </a:xfrm>
        </p:spPr>
        <p:txBody>
          <a:bodyPr>
            <a:normAutofit fontScale="90000"/>
          </a:bodyPr>
          <a:lstStyle/>
          <a:p>
            <a:pPr algn="ctr"/>
            <a:r>
              <a:rPr lang="it-IT" sz="2700" dirty="0">
                <a:solidFill>
                  <a:srgbClr val="000000"/>
                </a:solidFill>
                <a:latin typeface="Bauhaus 93" pitchFamily="82"/>
              </a:rPr>
              <a:t>PERCORSO FORMATIVO ALTERNANZA SCUOLA LAVORO</a:t>
            </a:r>
            <a:br>
              <a:rPr lang="it-IT" sz="2700" dirty="0">
                <a:solidFill>
                  <a:srgbClr val="000000"/>
                </a:solidFill>
                <a:latin typeface="Bauhaus 93" pitchFamily="82"/>
              </a:rPr>
            </a:br>
            <a:r>
              <a:rPr lang="it-IT" sz="1800" dirty="0" err="1">
                <a:solidFill>
                  <a:srgbClr val="000000"/>
                </a:solidFill>
                <a:latin typeface="Bauhaus 93" pitchFamily="82"/>
              </a:rPr>
              <a:t>I.t.i.s</a:t>
            </a:r>
            <a:r>
              <a:rPr lang="it-IT" sz="1800" dirty="0">
                <a:solidFill>
                  <a:srgbClr val="000000"/>
                </a:solidFill>
                <a:latin typeface="Bauhaus 93" pitchFamily="82"/>
              </a:rPr>
              <a:t>. Luigi dell’Erba </a:t>
            </a:r>
            <a:r>
              <a:rPr lang="it-IT" sz="1800" dirty="0" err="1">
                <a:solidFill>
                  <a:srgbClr val="000000"/>
                </a:solidFill>
                <a:latin typeface="Bauhaus 93" pitchFamily="82"/>
              </a:rPr>
              <a:t>as</a:t>
            </a:r>
            <a:r>
              <a:rPr lang="it-IT" sz="1800" dirty="0">
                <a:solidFill>
                  <a:srgbClr val="000000"/>
                </a:solidFill>
                <a:latin typeface="Bauhaus 93" pitchFamily="82"/>
              </a:rPr>
              <a:t> 2015/2016 </a:t>
            </a:r>
            <a:br>
              <a:rPr lang="it-IT" sz="1800" dirty="0">
                <a:solidFill>
                  <a:srgbClr val="000000"/>
                </a:solidFill>
                <a:latin typeface="Bauhaus 93" pitchFamily="82"/>
              </a:rPr>
            </a:br>
            <a:r>
              <a:rPr lang="it-IT" sz="1800" dirty="0">
                <a:solidFill>
                  <a:srgbClr val="000000"/>
                </a:solidFill>
                <a:latin typeface="Bauhaus 93" pitchFamily="82"/>
              </a:rPr>
              <a:t>a cura di Prof.sa Sabrina Monteleone</a:t>
            </a:r>
            <a:endParaRPr lang="it-IT" dirty="0"/>
          </a:p>
        </p:txBody>
      </p:sp>
      <p:sp>
        <p:nvSpPr>
          <p:cNvPr id="3" name="Rettangolo 2"/>
          <p:cNvSpPr/>
          <p:nvPr/>
        </p:nvSpPr>
        <p:spPr>
          <a:xfrm>
            <a:off x="838199" y="1023582"/>
            <a:ext cx="9970827" cy="6042423"/>
          </a:xfrm>
          <a:prstGeom prst="rect">
            <a:avLst/>
          </a:prstGeom>
        </p:spPr>
        <p:txBody>
          <a:bodyPr wrap="square">
            <a:spAutoFit/>
          </a:bodyPr>
          <a:lstStyle/>
          <a:p>
            <a:pPr marL="95250" algn="just">
              <a:lnSpc>
                <a:spcPct val="107000"/>
              </a:lnSpc>
              <a:spcAft>
                <a:spcPts val="800"/>
              </a:spcAft>
            </a:pPr>
            <a:endParaRPr lang="it-IT" b="1" u="sng" dirty="0" smtClean="0">
              <a:latin typeface="Calibri" panose="020F0502020204030204" pitchFamily="34" charset="0"/>
              <a:ea typeface="Calibri" panose="020F0502020204030204" pitchFamily="34" charset="0"/>
              <a:cs typeface="Times New Roman" panose="02020603050405020304" pitchFamily="18" charset="0"/>
            </a:endParaRPr>
          </a:p>
          <a:p>
            <a:pPr marL="95250" algn="just">
              <a:lnSpc>
                <a:spcPct val="107000"/>
              </a:lnSpc>
              <a:spcAft>
                <a:spcPts val="800"/>
              </a:spcAft>
            </a:pPr>
            <a:r>
              <a:rPr lang="it-IT" b="1" u="sng" dirty="0" smtClean="0">
                <a:latin typeface="Calibri" panose="020F0502020204030204" pitchFamily="34" charset="0"/>
                <a:ea typeface="Calibri" panose="020F0502020204030204" pitchFamily="34" charset="0"/>
                <a:cs typeface="Times New Roman" panose="02020603050405020304" pitchFamily="18" charset="0"/>
              </a:rPr>
              <a:t>IL </a:t>
            </a:r>
            <a:r>
              <a:rPr lang="it-IT" b="1" u="sng" dirty="0">
                <a:latin typeface="Calibri" panose="020F0502020204030204" pitchFamily="34" charset="0"/>
                <a:ea typeface="Calibri" panose="020F0502020204030204" pitchFamily="34" charset="0"/>
                <a:cs typeface="Times New Roman" panose="02020603050405020304" pitchFamily="18" charset="0"/>
              </a:rPr>
              <a:t>RAPPORTO LAVORATORE-AGENZIA </a:t>
            </a:r>
            <a:endParaRPr lang="it-IT" dirty="0">
              <a:latin typeface="Calibri" panose="020F0502020204030204" pitchFamily="34" charset="0"/>
              <a:ea typeface="Calibri" panose="020F0502020204030204" pitchFamily="34" charset="0"/>
              <a:cs typeface="Times New Roman" panose="02020603050405020304" pitchFamily="18" charset="0"/>
            </a:endParaRPr>
          </a:p>
          <a:p>
            <a:pPr marL="95250" algn="just">
              <a:lnSpc>
                <a:spcPct val="107000"/>
              </a:lnSpc>
              <a:spcAft>
                <a:spcPts val="800"/>
              </a:spcAft>
            </a:pPr>
            <a:r>
              <a:rPr lang="it-IT" dirty="0">
                <a:latin typeface="Calibri" panose="020F0502020204030204" pitchFamily="34" charset="0"/>
                <a:ea typeface="Calibri" panose="020F0502020204030204" pitchFamily="34" charset="0"/>
                <a:cs typeface="Times New Roman" panose="02020603050405020304" pitchFamily="18" charset="0"/>
              </a:rPr>
              <a:t>Al momento della prima assunzione presso l’Agenzia i lavoratori devono essere compiutamente informati sui loro diritti individuali, sui principali istituti contrattuali. All’atto della stipulazione del contratto di lavoro l’agenzia deve comunicare per iscritto al lavoratore le informazioni contenute nel contratto di somministrazione nonché la data di inizio e la durata prevedibile dell’attività lavorativa presso l’utilizzatore.</a:t>
            </a:r>
          </a:p>
          <a:p>
            <a:pPr marL="95250" algn="just">
              <a:lnSpc>
                <a:spcPct val="107000"/>
              </a:lnSpc>
              <a:spcAft>
                <a:spcPts val="800"/>
              </a:spcAft>
            </a:pPr>
            <a:r>
              <a:rPr lang="it-IT" dirty="0">
                <a:latin typeface="Calibri" panose="020F0502020204030204" pitchFamily="34" charset="0"/>
                <a:ea typeface="Calibri" panose="020F0502020204030204" pitchFamily="34" charset="0"/>
                <a:cs typeface="Times New Roman" panose="02020603050405020304" pitchFamily="18" charset="0"/>
              </a:rPr>
              <a:t>L’agenzia può assumere il lavoratore con contratto:</a:t>
            </a:r>
          </a:p>
          <a:p>
            <a:pPr marL="342900" lvl="0" indent="-342900" algn="just">
              <a:lnSpc>
                <a:spcPct val="107000"/>
              </a:lnSpc>
              <a:spcAft>
                <a:spcPts val="0"/>
              </a:spcAft>
              <a:buFont typeface="Courier New" panose="02070309020205020404" pitchFamily="49" charset="0"/>
              <a:buChar char="o"/>
            </a:pPr>
            <a:r>
              <a:rPr lang="it-IT" dirty="0">
                <a:latin typeface="Calibri" panose="020F0502020204030204" pitchFamily="34" charset="0"/>
                <a:ea typeface="Calibri" panose="020F0502020204030204" pitchFamily="34" charset="0"/>
                <a:cs typeface="Times New Roman" panose="02020603050405020304" pitchFamily="18" charset="0"/>
              </a:rPr>
              <a:t>a termine e inviarlo in missione presso l’utilizzatore</a:t>
            </a:r>
          </a:p>
          <a:p>
            <a:pPr marL="342900" lvl="0" indent="-342900" algn="just">
              <a:lnSpc>
                <a:spcPct val="107000"/>
              </a:lnSpc>
              <a:spcAft>
                <a:spcPts val="800"/>
              </a:spcAft>
              <a:buFont typeface="Courier New" panose="02070309020205020404" pitchFamily="49" charset="0"/>
              <a:buChar char="o"/>
            </a:pPr>
            <a:r>
              <a:rPr lang="it-IT" dirty="0">
                <a:latin typeface="Calibri" panose="020F0502020204030204" pitchFamily="34" charset="0"/>
                <a:ea typeface="Calibri" panose="020F0502020204030204" pitchFamily="34" charset="0"/>
                <a:cs typeface="Times New Roman" panose="02020603050405020304" pitchFamily="18" charset="0"/>
              </a:rPr>
              <a:t>a tempo indeterminato. In questo caso, nei periodi intercorrenti tra una missione e la successiva, i lavoratori rimangono a disposizione dell’agenzia e agli stessi viene corrisposta un’indennità di disponibilità.</a:t>
            </a:r>
          </a:p>
          <a:p>
            <a:pPr marL="95250" algn="just">
              <a:lnSpc>
                <a:spcPct val="107000"/>
              </a:lnSpc>
              <a:spcAft>
                <a:spcPts val="800"/>
              </a:spcAft>
            </a:pPr>
            <a:r>
              <a:rPr lang="it-IT" dirty="0">
                <a:latin typeface="Calibri" panose="020F0502020204030204" pitchFamily="34" charset="0"/>
                <a:ea typeface="Calibri" panose="020F0502020204030204" pitchFamily="34" charset="0"/>
                <a:cs typeface="Times New Roman" panose="02020603050405020304" pitchFamily="18" charset="0"/>
              </a:rPr>
              <a:t>Per tutta la durata della missione i lavoratori dipendenti dal somministratore hanno diritto a condizioni di base di lavoro e di occupazione complessivamente non inferiori a quelle dei dipendenti di pari livello dell’utilizzatore, a parità di mansioni svolte.</a:t>
            </a:r>
          </a:p>
          <a:p>
            <a:pPr marL="95250" algn="just">
              <a:lnSpc>
                <a:spcPct val="107000"/>
              </a:lnSpc>
              <a:spcAft>
                <a:spcPts val="800"/>
              </a:spcAft>
            </a:pPr>
            <a:r>
              <a:rPr lang="it-IT" dirty="0">
                <a:latin typeface="Calibri" panose="020F0502020204030204" pitchFamily="34" charset="0"/>
                <a:ea typeface="Calibri" panose="020F0502020204030204" pitchFamily="34" charset="0"/>
                <a:cs typeface="Times New Roman" panose="02020603050405020304" pitchFamily="18" charset="0"/>
              </a:rPr>
              <a:t>Il potere disciplinare è riservato all’agenzia, che lo esercita sulla base degli elementi comunicati dall’utilizzatore. </a:t>
            </a:r>
            <a:r>
              <a:rPr lang="it-IT" dirty="0" smtClean="0">
                <a:latin typeface="Calibri" panose="020F0502020204030204" pitchFamily="34" charset="0"/>
                <a:ea typeface="Calibri" panose="020F0502020204030204" pitchFamily="34" charset="0"/>
                <a:cs typeface="Times New Roman" panose="02020603050405020304" pitchFamily="18" charset="0"/>
              </a:rPr>
              <a:t>Il </a:t>
            </a:r>
            <a:r>
              <a:rPr lang="it-IT" dirty="0">
                <a:latin typeface="Calibri" panose="020F0502020204030204" pitchFamily="34" charset="0"/>
                <a:ea typeface="Calibri" panose="020F0502020204030204" pitchFamily="34" charset="0"/>
                <a:cs typeface="Times New Roman" panose="02020603050405020304" pitchFamily="18" charset="0"/>
              </a:rPr>
              <a:t>contratto di lavoro a termine si risolve alla scadenza del termine o anticipatamente solo per giusta causa.</a:t>
            </a:r>
            <a:endParaRPr lang="it-IT"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822983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2700" dirty="0">
                <a:solidFill>
                  <a:srgbClr val="000000"/>
                </a:solidFill>
                <a:latin typeface="Bauhaus 93" pitchFamily="82"/>
              </a:rPr>
              <a:t>PERCORSO FORMATIVO ALTERNANZA SCUOLA LAVORO</a:t>
            </a:r>
            <a:br>
              <a:rPr lang="it-IT" sz="2700" dirty="0">
                <a:solidFill>
                  <a:srgbClr val="000000"/>
                </a:solidFill>
                <a:latin typeface="Bauhaus 93" pitchFamily="82"/>
              </a:rPr>
            </a:br>
            <a:r>
              <a:rPr lang="it-IT" sz="1800" dirty="0" err="1">
                <a:solidFill>
                  <a:srgbClr val="000000"/>
                </a:solidFill>
                <a:latin typeface="Bauhaus 93" pitchFamily="82"/>
              </a:rPr>
              <a:t>I.t.i.s</a:t>
            </a:r>
            <a:r>
              <a:rPr lang="it-IT" sz="1800" dirty="0">
                <a:solidFill>
                  <a:srgbClr val="000000"/>
                </a:solidFill>
                <a:latin typeface="Bauhaus 93" pitchFamily="82"/>
              </a:rPr>
              <a:t>. Luigi dell’Erba </a:t>
            </a:r>
            <a:r>
              <a:rPr lang="it-IT" sz="1800" dirty="0" err="1">
                <a:solidFill>
                  <a:srgbClr val="000000"/>
                </a:solidFill>
                <a:latin typeface="Bauhaus 93" pitchFamily="82"/>
              </a:rPr>
              <a:t>as</a:t>
            </a:r>
            <a:r>
              <a:rPr lang="it-IT" sz="1800" dirty="0">
                <a:solidFill>
                  <a:srgbClr val="000000"/>
                </a:solidFill>
                <a:latin typeface="Bauhaus 93" pitchFamily="82"/>
              </a:rPr>
              <a:t> 2015/2016 </a:t>
            </a:r>
            <a:br>
              <a:rPr lang="it-IT" sz="1800" dirty="0">
                <a:solidFill>
                  <a:srgbClr val="000000"/>
                </a:solidFill>
                <a:latin typeface="Bauhaus 93" pitchFamily="82"/>
              </a:rPr>
            </a:br>
            <a:r>
              <a:rPr lang="it-IT" sz="1800" dirty="0">
                <a:solidFill>
                  <a:srgbClr val="000000"/>
                </a:solidFill>
                <a:latin typeface="Bauhaus 93" pitchFamily="82"/>
              </a:rPr>
              <a:t>a cura di Prof.sa Sabrina Monteleone</a:t>
            </a:r>
            <a:endParaRPr lang="it-IT" dirty="0"/>
          </a:p>
        </p:txBody>
      </p:sp>
      <p:sp>
        <p:nvSpPr>
          <p:cNvPr id="3" name="Rettangolo 2"/>
          <p:cNvSpPr/>
          <p:nvPr/>
        </p:nvSpPr>
        <p:spPr>
          <a:xfrm>
            <a:off x="1419367" y="2033516"/>
            <a:ext cx="9280477" cy="3644587"/>
          </a:xfrm>
          <a:prstGeom prst="rect">
            <a:avLst/>
          </a:prstGeom>
        </p:spPr>
        <p:txBody>
          <a:bodyPr wrap="square">
            <a:spAutoFit/>
          </a:bodyPr>
          <a:lstStyle/>
          <a:p>
            <a:pPr marL="95250" algn="just">
              <a:lnSpc>
                <a:spcPct val="107000"/>
              </a:lnSpc>
              <a:spcAft>
                <a:spcPts val="800"/>
              </a:spcAft>
            </a:pPr>
            <a:r>
              <a:rPr lang="it-IT" sz="2200" b="1" u="sng" dirty="0">
                <a:latin typeface="Calibri" panose="020F0502020204030204" pitchFamily="34" charset="0"/>
                <a:ea typeface="Calibri" panose="020F0502020204030204" pitchFamily="34" charset="0"/>
                <a:cs typeface="Times New Roman" panose="02020603050405020304" pitchFamily="18" charset="0"/>
              </a:rPr>
              <a:t>IL RAPPORTO LAVORATORE-UTILIZZATORE</a:t>
            </a:r>
            <a:endParaRPr lang="it-IT" sz="2200" dirty="0">
              <a:latin typeface="Calibri" panose="020F0502020204030204" pitchFamily="34" charset="0"/>
              <a:ea typeface="Calibri" panose="020F0502020204030204" pitchFamily="34" charset="0"/>
              <a:cs typeface="Times New Roman" panose="02020603050405020304" pitchFamily="18" charset="0"/>
            </a:endParaRPr>
          </a:p>
          <a:p>
            <a:pPr marL="95250" algn="just">
              <a:lnSpc>
                <a:spcPct val="107000"/>
              </a:lnSpc>
              <a:spcAft>
                <a:spcPts val="800"/>
              </a:spcAft>
            </a:pPr>
            <a:r>
              <a:rPr lang="it-IT" sz="2200" dirty="0">
                <a:latin typeface="Calibri" panose="020F0502020204030204" pitchFamily="34" charset="0"/>
                <a:ea typeface="Calibri" panose="020F0502020204030204" pitchFamily="34" charset="0"/>
                <a:cs typeface="Times New Roman" panose="02020603050405020304" pitchFamily="18" charset="0"/>
              </a:rPr>
              <a:t>Per tutta la durata della somministrazione i lavoratori svolgono la propria attività nell’interesse nonché sotto la direzione e il controllo dell’utilizzatore. La presenza in azienda e lo svolgimento da parte dello stesso della prestazione richiesta non comporta l’instaurazione di un rapporto di lavoro subordinato.</a:t>
            </a:r>
          </a:p>
          <a:p>
            <a:pPr marL="95250" algn="just">
              <a:lnSpc>
                <a:spcPct val="107000"/>
              </a:lnSpc>
              <a:spcAft>
                <a:spcPts val="800"/>
              </a:spcAft>
            </a:pPr>
            <a:r>
              <a:rPr lang="it-IT" sz="2200" dirty="0">
                <a:latin typeface="Calibri" panose="020F0502020204030204" pitchFamily="34" charset="0"/>
                <a:ea typeface="Calibri" panose="020F0502020204030204" pitchFamily="34" charset="0"/>
                <a:cs typeface="Times New Roman" panose="02020603050405020304" pitchFamily="18" charset="0"/>
              </a:rPr>
              <a:t>Al termine della missione l’utilizzatore può decidere di assumere il lavoratore a tempo indeterminato. In caso contrario il lavoratore torna a disposizione dell’agenzia.</a:t>
            </a:r>
          </a:p>
          <a:p>
            <a:pPr marL="95250" algn="just">
              <a:lnSpc>
                <a:spcPct val="107000"/>
              </a:lnSpc>
              <a:spcAft>
                <a:spcPts val="800"/>
              </a:spcAft>
            </a:pPr>
            <a:r>
              <a:rPr lang="it-IT" sz="2200" dirty="0">
                <a:latin typeface="Calibri" panose="020F0502020204030204" pitchFamily="34" charset="0"/>
                <a:ea typeface="Calibri" panose="020F0502020204030204" pitchFamily="34" charset="0"/>
                <a:cs typeface="Times New Roman" panose="02020603050405020304" pitchFamily="18" charset="0"/>
              </a:rPr>
              <a:t> </a:t>
            </a:r>
            <a:endParaRPr lang="it-IT"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898587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2700" dirty="0">
                <a:solidFill>
                  <a:srgbClr val="000000"/>
                </a:solidFill>
                <a:latin typeface="Bauhaus 93" pitchFamily="82"/>
              </a:rPr>
              <a:t>PERCORSO FORMATIVO ALTERNANZA SCUOLA LAVORO</a:t>
            </a:r>
            <a:br>
              <a:rPr lang="it-IT" sz="2700" dirty="0">
                <a:solidFill>
                  <a:srgbClr val="000000"/>
                </a:solidFill>
                <a:latin typeface="Bauhaus 93" pitchFamily="82"/>
              </a:rPr>
            </a:br>
            <a:r>
              <a:rPr lang="it-IT" sz="1800" dirty="0" err="1">
                <a:solidFill>
                  <a:srgbClr val="000000"/>
                </a:solidFill>
                <a:latin typeface="Bauhaus 93" pitchFamily="82"/>
              </a:rPr>
              <a:t>I.t.i.s</a:t>
            </a:r>
            <a:r>
              <a:rPr lang="it-IT" sz="1800" dirty="0">
                <a:solidFill>
                  <a:srgbClr val="000000"/>
                </a:solidFill>
                <a:latin typeface="Bauhaus 93" pitchFamily="82"/>
              </a:rPr>
              <a:t>. Luigi dell’Erba </a:t>
            </a:r>
            <a:r>
              <a:rPr lang="it-IT" sz="1800" dirty="0" err="1">
                <a:solidFill>
                  <a:srgbClr val="000000"/>
                </a:solidFill>
                <a:latin typeface="Bauhaus 93" pitchFamily="82"/>
              </a:rPr>
              <a:t>as</a:t>
            </a:r>
            <a:r>
              <a:rPr lang="it-IT" sz="1800" dirty="0">
                <a:solidFill>
                  <a:srgbClr val="000000"/>
                </a:solidFill>
                <a:latin typeface="Bauhaus 93" pitchFamily="82"/>
              </a:rPr>
              <a:t> 2015/2016 </a:t>
            </a:r>
            <a:br>
              <a:rPr lang="it-IT" sz="1800" dirty="0">
                <a:solidFill>
                  <a:srgbClr val="000000"/>
                </a:solidFill>
                <a:latin typeface="Bauhaus 93" pitchFamily="82"/>
              </a:rPr>
            </a:br>
            <a:r>
              <a:rPr lang="it-IT" sz="1800" dirty="0">
                <a:solidFill>
                  <a:srgbClr val="000000"/>
                </a:solidFill>
                <a:latin typeface="Bauhaus 93" pitchFamily="82"/>
              </a:rPr>
              <a:t>a cura di Prof.sa Sabrina Monteleone</a:t>
            </a:r>
            <a:endParaRPr lang="it-IT" dirty="0"/>
          </a:p>
        </p:txBody>
      </p:sp>
      <p:sp>
        <p:nvSpPr>
          <p:cNvPr id="5" name="Rettangolo 4"/>
          <p:cNvSpPr/>
          <p:nvPr/>
        </p:nvSpPr>
        <p:spPr>
          <a:xfrm>
            <a:off x="1510352" y="1690688"/>
            <a:ext cx="9171295" cy="388696"/>
          </a:xfrm>
          <a:prstGeom prst="rect">
            <a:avLst/>
          </a:prstGeom>
        </p:spPr>
        <p:txBody>
          <a:bodyPr wrap="square">
            <a:spAutoFit/>
          </a:bodyPr>
          <a:lstStyle/>
          <a:p>
            <a:pPr algn="just">
              <a:lnSpc>
                <a:spcPct val="107000"/>
              </a:lnSpc>
              <a:spcAft>
                <a:spcPts val="800"/>
              </a:spcAft>
            </a:pPr>
            <a:r>
              <a:rPr lang="it-IT" dirty="0">
                <a:latin typeface="Calibri" panose="020F0502020204030204" pitchFamily="34" charset="0"/>
                <a:ea typeface="Calibri" panose="020F0502020204030204" pitchFamily="34" charset="0"/>
                <a:cs typeface="Times New Roman" panose="02020603050405020304" pitchFamily="18" charset="0"/>
              </a:rPr>
              <a:t> </a:t>
            </a:r>
            <a:endParaRPr lang="it-IT"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ttangolo 3"/>
          <p:cNvSpPr/>
          <p:nvPr/>
        </p:nvSpPr>
        <p:spPr>
          <a:xfrm>
            <a:off x="1510352" y="1690688"/>
            <a:ext cx="9171295" cy="4944880"/>
          </a:xfrm>
          <a:prstGeom prst="rect">
            <a:avLst/>
          </a:prstGeom>
        </p:spPr>
        <p:txBody>
          <a:bodyPr wrap="square">
            <a:spAutoFit/>
          </a:bodyPr>
          <a:lstStyle/>
          <a:p>
            <a:pPr marL="95250" algn="ctr">
              <a:lnSpc>
                <a:spcPct val="107000"/>
              </a:lnSpc>
              <a:spcAft>
                <a:spcPts val="800"/>
              </a:spcAft>
            </a:pPr>
            <a:r>
              <a:rPr lang="it-IT" sz="2400" b="1" u="sng" dirty="0" smtClean="0">
                <a:latin typeface="Calibri" panose="020F0502020204030204" pitchFamily="34" charset="0"/>
                <a:ea typeface="Calibri" panose="020F0502020204030204" pitchFamily="34" charset="0"/>
                <a:cs typeface="Times New Roman" panose="02020603050405020304" pitchFamily="18" charset="0"/>
              </a:rPr>
              <a:t>VOUCHER</a:t>
            </a:r>
            <a:r>
              <a:rPr lang="it-IT" sz="2400" b="1" u="sng" dirty="0">
                <a:latin typeface="Calibri" panose="020F0502020204030204" pitchFamily="34" charset="0"/>
                <a:ea typeface="Calibri" panose="020F0502020204030204" pitchFamily="34" charset="0"/>
                <a:cs typeface="Times New Roman" panose="02020603050405020304" pitchFamily="18" charset="0"/>
              </a:rPr>
              <a:t>: IL SISTEMA DEI BUONI LAVORO</a:t>
            </a:r>
            <a:endParaRPr lang="it-IT" sz="2400" u="sng" dirty="0">
              <a:latin typeface="Calibri" panose="020F0502020204030204" pitchFamily="34" charset="0"/>
              <a:ea typeface="Calibri" panose="020F0502020204030204" pitchFamily="34" charset="0"/>
              <a:cs typeface="Times New Roman" panose="02020603050405020304" pitchFamily="18" charset="0"/>
            </a:endParaRPr>
          </a:p>
          <a:p>
            <a:pPr marL="95250" algn="just">
              <a:lnSpc>
                <a:spcPct val="107000"/>
              </a:lnSpc>
              <a:spcAft>
                <a:spcPts val="800"/>
              </a:spcAft>
            </a:pPr>
            <a:r>
              <a:rPr lang="it-IT" sz="2100" dirty="0">
                <a:latin typeface="Calibri" panose="020F0502020204030204" pitchFamily="34" charset="0"/>
                <a:ea typeface="Calibri" panose="020F0502020204030204" pitchFamily="34" charset="0"/>
                <a:cs typeface="Times New Roman" panose="02020603050405020304" pitchFamily="18" charset="0"/>
              </a:rPr>
              <a:t>I buoni lavoro, voucher, rappresentano un sistema di pagamento che i datori di lavoro(committenti) possono utilizzare per remunerare prestazioni di lavoro accessorio, cioè quelle prestazioni di lavoro svolte al di fuori di un normale contratto di lavoro in modo discontinuo e </a:t>
            </a:r>
            <a:r>
              <a:rPr lang="it-IT" sz="2100" dirty="0" smtClean="0">
                <a:latin typeface="Calibri" panose="020F0502020204030204" pitchFamily="34" charset="0"/>
                <a:ea typeface="Calibri" panose="020F0502020204030204" pitchFamily="34" charset="0"/>
                <a:cs typeface="Times New Roman" panose="02020603050405020304" pitchFamily="18" charset="0"/>
              </a:rPr>
              <a:t>saltuario.</a:t>
            </a:r>
          </a:p>
          <a:p>
            <a:pPr marL="95250" algn="just">
              <a:lnSpc>
                <a:spcPct val="107000"/>
              </a:lnSpc>
              <a:spcAft>
                <a:spcPts val="800"/>
              </a:spcAft>
            </a:pPr>
            <a:r>
              <a:rPr lang="it-IT" sz="2100" dirty="0" smtClean="0">
                <a:latin typeface="Calibri" panose="020F0502020204030204" pitchFamily="34" charset="0"/>
                <a:ea typeface="Calibri" panose="020F0502020204030204" pitchFamily="34" charset="0"/>
                <a:cs typeface="Times New Roman" panose="02020603050405020304" pitchFamily="18" charset="0"/>
              </a:rPr>
              <a:t>Il </a:t>
            </a:r>
            <a:r>
              <a:rPr lang="it-IT" sz="2100" dirty="0">
                <a:latin typeface="Calibri" panose="020F0502020204030204" pitchFamily="34" charset="0"/>
                <a:ea typeface="Calibri" panose="020F0502020204030204" pitchFamily="34" charset="0"/>
                <a:cs typeface="Times New Roman" panose="02020603050405020304" pitchFamily="18" charset="0"/>
              </a:rPr>
              <a:t>compenso è esente da ogni imposizione fiscale e non incide sullo stato di </a:t>
            </a:r>
            <a:r>
              <a:rPr lang="it-IT" sz="2100" dirty="0" smtClean="0">
                <a:latin typeface="Calibri" panose="020F0502020204030204" pitchFamily="34" charset="0"/>
                <a:ea typeface="Calibri" panose="020F0502020204030204" pitchFamily="34" charset="0"/>
                <a:cs typeface="Times New Roman" panose="02020603050405020304" pitchFamily="18" charset="0"/>
              </a:rPr>
              <a:t>disoccupato </a:t>
            </a:r>
            <a:r>
              <a:rPr lang="it-IT" sz="2100" dirty="0">
                <a:latin typeface="Calibri" panose="020F0502020204030204" pitchFamily="34" charset="0"/>
                <a:ea typeface="Calibri" panose="020F0502020204030204" pitchFamily="34" charset="0"/>
                <a:cs typeface="Times New Roman" panose="02020603050405020304" pitchFamily="18" charset="0"/>
              </a:rPr>
              <a:t>o </a:t>
            </a:r>
            <a:r>
              <a:rPr lang="it-IT" sz="2100" dirty="0" smtClean="0">
                <a:latin typeface="Calibri" panose="020F0502020204030204" pitchFamily="34" charset="0"/>
                <a:ea typeface="Calibri" panose="020F0502020204030204" pitchFamily="34" charset="0"/>
                <a:cs typeface="Times New Roman" panose="02020603050405020304" pitchFamily="18" charset="0"/>
              </a:rPr>
              <a:t>inoccupato. </a:t>
            </a:r>
            <a:r>
              <a:rPr lang="it-IT" sz="2100" dirty="0">
                <a:latin typeface="Calibri" panose="020F0502020204030204" pitchFamily="34" charset="0"/>
                <a:ea typeface="Calibri" panose="020F0502020204030204" pitchFamily="34" charset="0"/>
                <a:cs typeface="Times New Roman" panose="02020603050405020304" pitchFamily="18" charset="0"/>
              </a:rPr>
              <a:t>E’ inoltre </a:t>
            </a:r>
            <a:r>
              <a:rPr lang="it-IT" sz="2100" dirty="0" smtClean="0">
                <a:latin typeface="Calibri" panose="020F0502020204030204" pitchFamily="34" charset="0"/>
                <a:ea typeface="Calibri" panose="020F0502020204030204" pitchFamily="34" charset="0"/>
                <a:cs typeface="Times New Roman" panose="02020603050405020304" pitchFamily="18" charset="0"/>
              </a:rPr>
              <a:t>cumulabile </a:t>
            </a:r>
            <a:r>
              <a:rPr lang="it-IT" sz="2100" dirty="0">
                <a:latin typeface="Calibri" panose="020F0502020204030204" pitchFamily="34" charset="0"/>
                <a:ea typeface="Calibri" panose="020F0502020204030204" pitchFamily="34" charset="0"/>
                <a:cs typeface="Times New Roman" panose="02020603050405020304" pitchFamily="18" charset="0"/>
              </a:rPr>
              <a:t>con i trattamenti </a:t>
            </a:r>
            <a:r>
              <a:rPr lang="it-IT" sz="2100" dirty="0" err="1" smtClean="0">
                <a:latin typeface="Calibri" panose="020F0502020204030204" pitchFamily="34" charset="0"/>
                <a:ea typeface="Calibri" panose="020F0502020204030204" pitchFamily="34" charset="0"/>
                <a:cs typeface="Times New Roman" panose="02020603050405020304" pitchFamily="18" charset="0"/>
              </a:rPr>
              <a:t>pensionistici.Il</a:t>
            </a:r>
            <a:r>
              <a:rPr lang="it-IT" sz="2100" dirty="0" smtClean="0">
                <a:latin typeface="Calibri" panose="020F0502020204030204" pitchFamily="34" charset="0"/>
                <a:ea typeface="Calibri" panose="020F0502020204030204" pitchFamily="34" charset="0"/>
                <a:cs typeface="Times New Roman" panose="02020603050405020304" pitchFamily="18" charset="0"/>
              </a:rPr>
              <a:t> </a:t>
            </a:r>
            <a:r>
              <a:rPr lang="it-IT" sz="2100" dirty="0">
                <a:latin typeface="Calibri" panose="020F0502020204030204" pitchFamily="34" charset="0"/>
                <a:ea typeface="Calibri" panose="020F0502020204030204" pitchFamily="34" charset="0"/>
                <a:cs typeface="Times New Roman" panose="02020603050405020304" pitchFamily="18" charset="0"/>
              </a:rPr>
              <a:t>committente può beneficiare di prestazioni nella completa legalità, senza dover stipulare alcun tipo di contratto.</a:t>
            </a:r>
          </a:p>
          <a:p>
            <a:pPr marL="95250" algn="just">
              <a:lnSpc>
                <a:spcPct val="107000"/>
              </a:lnSpc>
              <a:spcAft>
                <a:spcPts val="800"/>
              </a:spcAft>
            </a:pPr>
            <a:r>
              <a:rPr lang="it-IT" sz="2100" dirty="0">
                <a:latin typeface="Calibri" panose="020F0502020204030204" pitchFamily="34" charset="0"/>
                <a:ea typeface="Calibri" panose="020F0502020204030204" pitchFamily="34" charset="0"/>
                <a:cs typeface="Times New Roman" panose="02020603050405020304" pitchFamily="18" charset="0"/>
              </a:rPr>
              <a:t>Attraverso “i buoni lavoro” è garantita la copertura previdenziale presso l’INPS e quella assicurativa presso l’INAIL, nei limiti di euro 5.000 netti per prestatore, con riferimento alla totalità dei committenti, nel corso di un anno solare, o nei limiti di euro 3.000 netti nell’anno solare se percepiscono misure di sostegno al reddito.</a:t>
            </a:r>
            <a:endParaRPr lang="it-IT" sz="2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402234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2700" dirty="0">
                <a:solidFill>
                  <a:srgbClr val="000000"/>
                </a:solidFill>
                <a:latin typeface="Bauhaus 93" pitchFamily="82"/>
              </a:rPr>
              <a:t>PERCORSO FORMATIVO ALTERNANZA SCUOLA LAVORO</a:t>
            </a:r>
            <a:br>
              <a:rPr lang="it-IT" sz="2700" dirty="0">
                <a:solidFill>
                  <a:srgbClr val="000000"/>
                </a:solidFill>
                <a:latin typeface="Bauhaus 93" pitchFamily="82"/>
              </a:rPr>
            </a:br>
            <a:r>
              <a:rPr lang="it-IT" sz="1800" dirty="0" err="1">
                <a:solidFill>
                  <a:srgbClr val="000000"/>
                </a:solidFill>
                <a:latin typeface="Bauhaus 93" pitchFamily="82"/>
              </a:rPr>
              <a:t>I.t.i.s</a:t>
            </a:r>
            <a:r>
              <a:rPr lang="it-IT" sz="1800" dirty="0">
                <a:solidFill>
                  <a:srgbClr val="000000"/>
                </a:solidFill>
                <a:latin typeface="Bauhaus 93" pitchFamily="82"/>
              </a:rPr>
              <a:t>. Luigi dell’Erba </a:t>
            </a:r>
            <a:r>
              <a:rPr lang="it-IT" sz="1800" dirty="0" err="1">
                <a:solidFill>
                  <a:srgbClr val="000000"/>
                </a:solidFill>
                <a:latin typeface="Bauhaus 93" pitchFamily="82"/>
              </a:rPr>
              <a:t>as</a:t>
            </a:r>
            <a:r>
              <a:rPr lang="it-IT" sz="1800" dirty="0">
                <a:solidFill>
                  <a:srgbClr val="000000"/>
                </a:solidFill>
                <a:latin typeface="Bauhaus 93" pitchFamily="82"/>
              </a:rPr>
              <a:t> 2015/2016 </a:t>
            </a:r>
            <a:br>
              <a:rPr lang="it-IT" sz="1800" dirty="0">
                <a:solidFill>
                  <a:srgbClr val="000000"/>
                </a:solidFill>
                <a:latin typeface="Bauhaus 93" pitchFamily="82"/>
              </a:rPr>
            </a:br>
            <a:r>
              <a:rPr lang="it-IT" sz="1800" dirty="0">
                <a:solidFill>
                  <a:srgbClr val="000000"/>
                </a:solidFill>
                <a:latin typeface="Bauhaus 93" pitchFamily="82"/>
              </a:rPr>
              <a:t>a cura di Prof.sa Sabrina Monteleone</a:t>
            </a:r>
            <a:endParaRPr lang="it-IT" dirty="0"/>
          </a:p>
        </p:txBody>
      </p:sp>
      <p:sp>
        <p:nvSpPr>
          <p:cNvPr id="5" name="Rettangolo 4"/>
          <p:cNvSpPr/>
          <p:nvPr/>
        </p:nvSpPr>
        <p:spPr>
          <a:xfrm>
            <a:off x="1510352" y="1690688"/>
            <a:ext cx="9171295" cy="388696"/>
          </a:xfrm>
          <a:prstGeom prst="rect">
            <a:avLst/>
          </a:prstGeom>
        </p:spPr>
        <p:txBody>
          <a:bodyPr wrap="square">
            <a:spAutoFit/>
          </a:bodyPr>
          <a:lstStyle/>
          <a:p>
            <a:pPr algn="just">
              <a:lnSpc>
                <a:spcPct val="107000"/>
              </a:lnSpc>
              <a:spcAft>
                <a:spcPts val="800"/>
              </a:spcAft>
            </a:pPr>
            <a:r>
              <a:rPr lang="it-IT" dirty="0">
                <a:latin typeface="Calibri" panose="020F0502020204030204" pitchFamily="34" charset="0"/>
                <a:ea typeface="Calibri" panose="020F0502020204030204" pitchFamily="34" charset="0"/>
                <a:cs typeface="Times New Roman" panose="02020603050405020304" pitchFamily="18" charset="0"/>
              </a:rPr>
              <a:t> </a:t>
            </a:r>
            <a:endParaRPr lang="it-IT"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Rettangolo 2"/>
          <p:cNvSpPr/>
          <p:nvPr/>
        </p:nvSpPr>
        <p:spPr>
          <a:xfrm>
            <a:off x="1510352" y="2142109"/>
            <a:ext cx="9325970" cy="421654"/>
          </a:xfrm>
          <a:prstGeom prst="rect">
            <a:avLst/>
          </a:prstGeom>
        </p:spPr>
        <p:txBody>
          <a:bodyPr wrap="square">
            <a:spAutoFit/>
          </a:bodyPr>
          <a:lstStyle/>
          <a:p>
            <a:pPr algn="just">
              <a:lnSpc>
                <a:spcPct val="107000"/>
              </a:lnSpc>
              <a:spcAft>
                <a:spcPts val="800"/>
              </a:spcAft>
            </a:pPr>
            <a:r>
              <a:rPr lang="it-IT" sz="2000" dirty="0" smtClean="0">
                <a:latin typeface="Calibri" panose="020F0502020204030204" pitchFamily="34" charset="0"/>
                <a:ea typeface="Calibri" panose="020F0502020204030204" pitchFamily="34" charset="0"/>
                <a:cs typeface="Times New Roman" panose="02020603050405020304" pitchFamily="18" charset="0"/>
              </a:rPr>
              <a:t>   </a:t>
            </a: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Rettangolo 5"/>
          <p:cNvSpPr/>
          <p:nvPr/>
        </p:nvSpPr>
        <p:spPr>
          <a:xfrm>
            <a:off x="1510352" y="2530805"/>
            <a:ext cx="9171295" cy="3541995"/>
          </a:xfrm>
          <a:prstGeom prst="rect">
            <a:avLst/>
          </a:prstGeom>
        </p:spPr>
        <p:txBody>
          <a:bodyPr wrap="square">
            <a:spAutoFit/>
          </a:bodyPr>
          <a:lstStyle/>
          <a:p>
            <a:pPr marL="95250" algn="just">
              <a:lnSpc>
                <a:spcPct val="107000"/>
              </a:lnSpc>
              <a:spcAft>
                <a:spcPts val="800"/>
              </a:spcAft>
            </a:pPr>
            <a:r>
              <a:rPr lang="it-IT" sz="2200" dirty="0">
                <a:latin typeface="Calibri" panose="020F0502020204030204" pitchFamily="34" charset="0"/>
                <a:ea typeface="Calibri" panose="020F0502020204030204" pitchFamily="34" charset="0"/>
                <a:cs typeface="Times New Roman" panose="02020603050405020304" pitchFamily="18" charset="0"/>
              </a:rPr>
              <a:t>I buoni lavoro hanno un valore di 10 euro ciascuno, che comprende la contribuzione in favore della Gestione separata dell’INPS, assicurazione INAIL  e un compenso INPS per la gestione del servizio. Il valore netto a favore del prestatore è di euro 7,5.</a:t>
            </a:r>
          </a:p>
          <a:p>
            <a:pPr marL="95250" algn="just">
              <a:lnSpc>
                <a:spcPct val="107000"/>
              </a:lnSpc>
              <a:spcAft>
                <a:spcPts val="800"/>
              </a:spcAft>
            </a:pPr>
            <a:r>
              <a:rPr lang="it-IT" sz="2200" dirty="0">
                <a:latin typeface="Calibri" panose="020F0502020204030204" pitchFamily="34" charset="0"/>
                <a:ea typeface="Calibri" panose="020F0502020204030204" pitchFamily="34" charset="0"/>
                <a:cs typeface="Times New Roman" panose="02020603050405020304" pitchFamily="18" charset="0"/>
              </a:rPr>
              <a:t>Il voucher da 10 euro corrisponde al compenso minimo di un’ora di prestazione.</a:t>
            </a:r>
          </a:p>
          <a:p>
            <a:pPr marL="95250" algn="just">
              <a:lnSpc>
                <a:spcPct val="107000"/>
              </a:lnSpc>
              <a:spcAft>
                <a:spcPts val="800"/>
              </a:spcAft>
            </a:pPr>
            <a:r>
              <a:rPr lang="it-IT" sz="2200" dirty="0">
                <a:latin typeface="Calibri" panose="020F0502020204030204" pitchFamily="34" charset="0"/>
                <a:ea typeface="Calibri" panose="020F0502020204030204" pitchFamily="34" charset="0"/>
                <a:cs typeface="Times New Roman" panose="02020603050405020304" pitchFamily="18" charset="0"/>
              </a:rPr>
              <a:t>L’utilizzo del buono lavoro regolamenta il rapporto diretto tra prestatore e utilizzatore finale. Non è previsto il diritto alle prestazioni di malattia, maternità, disoccupazione e assegni familiari.</a:t>
            </a:r>
            <a:endParaRPr lang="it-IT"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7832552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TotalTime>
  <Words>1779</Words>
  <Application>Microsoft Office PowerPoint</Application>
  <PresentationFormat>Widescreen</PresentationFormat>
  <Paragraphs>138</Paragraphs>
  <Slides>13</Slides>
  <Notes>13</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13</vt:i4>
      </vt:variant>
    </vt:vector>
  </HeadingPairs>
  <TitlesOfParts>
    <vt:vector size="22" baseType="lpstr">
      <vt:lpstr>Arial</vt:lpstr>
      <vt:lpstr>Bauhaus 93</vt:lpstr>
      <vt:lpstr>Book Antiqua</vt:lpstr>
      <vt:lpstr>Calibri</vt:lpstr>
      <vt:lpstr>Calibri Light</vt:lpstr>
      <vt:lpstr>Courier New</vt:lpstr>
      <vt:lpstr>Symbol</vt:lpstr>
      <vt:lpstr>Times New Roman</vt:lpstr>
      <vt:lpstr>Tema di Office</vt:lpstr>
      <vt:lpstr>PERCORSO FORMATIVO ALTERNANZA SCUOLA LAVORO I.t.i.s. Luigi dell’Erba as 2015/2016  a cura di Prof.sa Sabrina Monteleone</vt:lpstr>
      <vt:lpstr>PERCORSO FORMATIVO ALTERNANZA SCUOLA LAVORO I.t.i.s. Luigi dell’Erba as 2015/2016  a cura di Prof.sa Sabrina Monteleone</vt:lpstr>
      <vt:lpstr>PERCORSO FORMATIVO ALTERNANZA SCUOLA LAVORO I.t.i.s. Luigi dell’Erba as 2015/2016  a cura di Prof.sa Sabrina Monteleone</vt:lpstr>
      <vt:lpstr>PERCORSO FORMATIVO ALTERNANZA SCUOLA LAVORO I.t.i.s. Luigi dell’Erba as 2015/2016  a cura di Prof.sa Sabrina Monteleone</vt:lpstr>
      <vt:lpstr>PERCORSO FORMATIVO ALTERNANZA SCUOLA LAVORO I.t.i.s. Luigi dell’Erba as 2015/2016  a cura di Prof.sa Sabrina Monteleone</vt:lpstr>
      <vt:lpstr>PERCORSO FORMATIVO ALTERNANZA SCUOLA LAVORO I.t.i.s. Luigi dell’Erba as 2015/2016  a cura di Prof.sa Sabrina Monteleone</vt:lpstr>
      <vt:lpstr>PERCORSO FORMATIVO ALTERNANZA SCUOLA LAVORO I.t.i.s. Luigi dell’Erba as 2015/2016  a cura di Prof.sa Sabrina Monteleone</vt:lpstr>
      <vt:lpstr>PERCORSO FORMATIVO ALTERNANZA SCUOLA LAVORO I.t.i.s. Luigi dell’Erba as 2015/2016  a cura di Prof.sa Sabrina Monteleone</vt:lpstr>
      <vt:lpstr>PERCORSO FORMATIVO ALTERNANZA SCUOLA LAVORO I.t.i.s. Luigi dell’Erba as 2015/2016  a cura di Prof.sa Sabrina Monteleone</vt:lpstr>
      <vt:lpstr>PERCORSO FORMATIVO ALTERNANZA SCUOLA LAVORO I.t.i.s. Luigi dell’Erba as 2015/2016  a cura di Prof.sa Sabrina Monteleone</vt:lpstr>
      <vt:lpstr>PERCORSO FORMATIVO ALTERNANZA SCUOLA LAVORO I.t.i.s. Luigi dell’Erba as 2015/2016  a cura di Prof.sa Sabrina Monteleone</vt:lpstr>
      <vt:lpstr>PERCORSO FORMATIVO ALTERNANZA SCUOLA LAVORO I.t.i.s. Luigi dell’Erba as 2015/2016  a cura di Prof.sa Sabrina Monteleone</vt:lpstr>
      <vt:lpstr>PERCORSO FORMATIVO ALTERNANZA SCUOLA LAVORO I.t.i.s. Luigi dell’Erba as 2015/2016  a cura di Prof.sa Sabrina Monteleone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User</dc:creator>
  <cp:lastModifiedBy>User</cp:lastModifiedBy>
  <cp:revision>24</cp:revision>
  <dcterms:created xsi:type="dcterms:W3CDTF">2016-02-06T13:52:38Z</dcterms:created>
  <dcterms:modified xsi:type="dcterms:W3CDTF">2016-05-08T17:04:20Z</dcterms:modified>
</cp:coreProperties>
</file>